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73" r:id="rId12"/>
    <p:sldId id="266" r:id="rId13"/>
    <p:sldId id="270"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AB257A68-AAD4-4F8D-82F5-33E3E44DFF8E}" type="datetimeFigureOut">
              <a:rPr lang="es-ES" smtClean="0"/>
              <a:t>26/04/2015</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11" name="10 Marcador de número de diapositiva"/>
          <p:cNvSpPr>
            <a:spLocks noGrp="1"/>
          </p:cNvSpPr>
          <p:nvPr>
            <p:ph type="sldNum" sz="quarter" idx="12"/>
          </p:nvPr>
        </p:nvSpPr>
        <p:spPr/>
        <p:txBody>
          <a:bodyPr/>
          <a:lstStyle>
            <a:extLst/>
          </a:lstStyle>
          <a:p>
            <a:fld id="{2BB2BF01-5056-4E6E-98DD-9BC3495D2AE3}"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B257A68-AAD4-4F8D-82F5-33E3E44DFF8E}" type="datetimeFigureOut">
              <a:rPr lang="es-ES" smtClean="0"/>
              <a:t>26/04/2015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2BB2BF01-5056-4E6E-98DD-9BC3495D2AE3}"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B257A68-AAD4-4F8D-82F5-33E3E44DFF8E}" type="datetimeFigureOut">
              <a:rPr lang="es-ES" smtClean="0"/>
              <a:t>26/04/2015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2BB2BF01-5056-4E6E-98DD-9BC3495D2AE3}"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B257A68-AAD4-4F8D-82F5-33E3E44DFF8E}" type="datetimeFigureOut">
              <a:rPr lang="es-ES" smtClean="0"/>
              <a:t>26/04/2015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2BB2BF01-5056-4E6E-98DD-9BC3495D2AE3}"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B257A68-AAD4-4F8D-82F5-33E3E44DFF8E}" type="datetimeFigureOut">
              <a:rPr lang="es-ES" smtClean="0"/>
              <a:t>26/04/2015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2BB2BF01-5056-4E6E-98DD-9BC3495D2AE3}"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B257A68-AAD4-4F8D-82F5-33E3E44DFF8E}" type="datetimeFigureOut">
              <a:rPr lang="es-ES" smtClean="0"/>
              <a:t>26/04/2015</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2BB2BF01-5056-4E6E-98DD-9BC3495D2AE3}"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B257A68-AAD4-4F8D-82F5-33E3E44DFF8E}" type="datetimeFigureOut">
              <a:rPr lang="es-ES" smtClean="0"/>
              <a:t>26/04/2015</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2BB2BF01-5056-4E6E-98DD-9BC3495D2AE3}"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AB257A68-AAD4-4F8D-82F5-33E3E44DFF8E}" type="datetimeFigureOut">
              <a:rPr lang="es-ES" smtClean="0"/>
              <a:t>26/04/2015</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2BB2BF01-5056-4E6E-98DD-9BC3495D2AE3}"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AB257A68-AAD4-4F8D-82F5-33E3E44DFF8E}" type="datetimeFigureOut">
              <a:rPr lang="es-ES" smtClean="0"/>
              <a:t>26/04/2015</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2BB2BF01-5056-4E6E-98DD-9BC3495D2AE3}"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B257A68-AAD4-4F8D-82F5-33E3E44DFF8E}" type="datetimeFigureOut">
              <a:rPr lang="es-ES" smtClean="0"/>
              <a:t>26/04/2015</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2BB2BF01-5056-4E6E-98DD-9BC3495D2AE3}"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B257A68-AAD4-4F8D-82F5-33E3E44DFF8E}" type="datetimeFigureOut">
              <a:rPr lang="es-ES" smtClean="0"/>
              <a:t>26/04/2015</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2BB2BF01-5056-4E6E-98DD-9BC3495D2AE3}" type="slidenum">
              <a:rPr lang="es-ES" smtClean="0"/>
              <a:t>‹Nº›</a:t>
            </a:fld>
            <a:endParaRPr lang="es-ES"/>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B257A68-AAD4-4F8D-82F5-33E3E44DFF8E}" type="datetimeFigureOut">
              <a:rPr lang="es-ES" smtClean="0"/>
              <a:t>26/04/2015</a:t>
            </a:fld>
            <a:endParaRPr lang="es-ES"/>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ES"/>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BB2BF01-5056-4E6E-98DD-9BC3495D2AE3}"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L" dirty="0" smtClean="0"/>
              <a:t>El Evangelio: Dios Justifica al Impío</a:t>
            </a:r>
            <a:endParaRPr lang="es-ES" dirty="0"/>
          </a:p>
        </p:txBody>
      </p:sp>
      <p:sp>
        <p:nvSpPr>
          <p:cNvPr id="3" name="2 Subtítulo"/>
          <p:cNvSpPr>
            <a:spLocks noGrp="1"/>
          </p:cNvSpPr>
          <p:nvPr>
            <p:ph type="subTitle" idx="1"/>
          </p:nvPr>
        </p:nvSpPr>
        <p:spPr/>
        <p:style>
          <a:lnRef idx="2">
            <a:schemeClr val="dk1"/>
          </a:lnRef>
          <a:fillRef idx="1">
            <a:schemeClr val="lt1"/>
          </a:fillRef>
          <a:effectRef idx="0">
            <a:schemeClr val="dk1"/>
          </a:effectRef>
          <a:fontRef idx="minor">
            <a:schemeClr val="dk1"/>
          </a:fontRef>
        </p:style>
        <p:txBody>
          <a:bodyPr/>
          <a:lstStyle/>
          <a:p>
            <a:r>
              <a:rPr lang="es-CL" dirty="0" smtClean="0"/>
              <a:t>Iglesia Bautista Gracia Soberana</a:t>
            </a:r>
          </a:p>
          <a:p>
            <a:r>
              <a:rPr lang="es-CL" dirty="0" smtClean="0"/>
              <a:t>26/04/2015</a:t>
            </a:r>
            <a:endParaRPr lang="es-ES" dirty="0"/>
          </a:p>
        </p:txBody>
      </p:sp>
    </p:spTree>
    <p:extLst>
      <p:ext uri="{BB962C8B-B14F-4D97-AF65-F5344CB8AC3E}">
        <p14:creationId xmlns:p14="http://schemas.microsoft.com/office/powerpoint/2010/main" val="32221984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Dios es el que Justifica</a:t>
            </a:r>
            <a:endParaRPr lang="es-ES" dirty="0"/>
          </a:p>
        </p:txBody>
      </p:sp>
      <p:sp>
        <p:nvSpPr>
          <p:cNvPr id="3" name="2 Marcador de contenido"/>
          <p:cNvSpPr>
            <a:spLocks noGrp="1"/>
          </p:cNvSpPr>
          <p:nvPr>
            <p:ph idx="1"/>
          </p:nvPr>
        </p:nvSpPr>
        <p:spPr>
          <a:xfrm>
            <a:off x="502920" y="530352"/>
            <a:ext cx="8183880" cy="810416"/>
          </a:xfrm>
        </p:spPr>
        <p:txBody>
          <a:bodyPr/>
          <a:lstStyle/>
          <a:p>
            <a:r>
              <a:rPr lang="es-CL" dirty="0" smtClean="0"/>
              <a:t>Dios … Justifica a la perfección</a:t>
            </a:r>
            <a:endParaRPr lang="es-ES" dirty="0"/>
          </a:p>
        </p:txBody>
      </p:sp>
      <p:sp>
        <p:nvSpPr>
          <p:cNvPr id="4" name="3 Rectángulo redondeado"/>
          <p:cNvSpPr/>
          <p:nvPr/>
        </p:nvSpPr>
        <p:spPr>
          <a:xfrm>
            <a:off x="611560" y="1172945"/>
            <a:ext cx="7704856" cy="158417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5" name="4 CuadroTexto"/>
          <p:cNvSpPr txBox="1"/>
          <p:nvPr/>
        </p:nvSpPr>
        <p:spPr>
          <a:xfrm>
            <a:off x="827584" y="1388969"/>
            <a:ext cx="7272808" cy="1200329"/>
          </a:xfrm>
          <a:prstGeom prst="rect">
            <a:avLst/>
          </a:prstGeom>
          <a:noFill/>
        </p:spPr>
        <p:txBody>
          <a:bodyPr wrap="square" rtlCol="0">
            <a:spAutoFit/>
          </a:bodyPr>
          <a:lstStyle/>
          <a:p>
            <a:pPr algn="just"/>
            <a:r>
              <a:rPr lang="es-ES" dirty="0"/>
              <a:t>¿Qué Dios como tú, que perdona la maldad, y olvida el pecado del remanente de su heredad? No retuvo para siempre su enojo, porque se deleita en misericordia</a:t>
            </a:r>
            <a:r>
              <a:rPr lang="es-ES" dirty="0" smtClean="0"/>
              <a:t>. </a:t>
            </a:r>
          </a:p>
          <a:p>
            <a:pPr algn="just"/>
            <a:r>
              <a:rPr lang="es-ES" dirty="0" smtClean="0"/>
              <a:t>Miqueas 7:18</a:t>
            </a:r>
            <a:endParaRPr lang="es-ES" dirty="0"/>
          </a:p>
        </p:txBody>
      </p:sp>
      <p:sp>
        <p:nvSpPr>
          <p:cNvPr id="6" name="5 Flecha abajo"/>
          <p:cNvSpPr/>
          <p:nvPr/>
        </p:nvSpPr>
        <p:spPr>
          <a:xfrm>
            <a:off x="3818740" y="2924944"/>
            <a:ext cx="504056" cy="28803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7" name="6 Rectángulo redondeado"/>
          <p:cNvSpPr/>
          <p:nvPr/>
        </p:nvSpPr>
        <p:spPr>
          <a:xfrm>
            <a:off x="609092" y="3356992"/>
            <a:ext cx="7704856" cy="8152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8" name="7 CuadroTexto"/>
          <p:cNvSpPr txBox="1"/>
          <p:nvPr/>
        </p:nvSpPr>
        <p:spPr>
          <a:xfrm>
            <a:off x="899592" y="3525951"/>
            <a:ext cx="7200800" cy="646331"/>
          </a:xfrm>
          <a:prstGeom prst="rect">
            <a:avLst/>
          </a:prstGeom>
          <a:noFill/>
        </p:spPr>
        <p:txBody>
          <a:bodyPr wrap="square" rtlCol="0">
            <a:spAutoFit/>
          </a:bodyPr>
          <a:lstStyle/>
          <a:p>
            <a:pPr algn="ctr"/>
            <a:r>
              <a:rPr lang="es-ES" dirty="0" smtClean="0"/>
              <a:t>Ejemplo El hijo Pródigo: «¿</a:t>
            </a:r>
            <a:r>
              <a:rPr lang="es-ES" dirty="0"/>
              <a:t>Quién acusará a </a:t>
            </a:r>
            <a:r>
              <a:rPr lang="es-ES" dirty="0" smtClean="0"/>
              <a:t>los escogidos </a:t>
            </a:r>
            <a:r>
              <a:rPr lang="es-ES" dirty="0"/>
              <a:t>de Dios? Dios es el que justifica</a:t>
            </a:r>
            <a:r>
              <a:rPr lang="es-ES" dirty="0" smtClean="0"/>
              <a:t>» Romanos 8:33</a:t>
            </a:r>
            <a:endParaRPr lang="es-ES" dirty="0"/>
          </a:p>
        </p:txBody>
      </p:sp>
      <p:sp>
        <p:nvSpPr>
          <p:cNvPr id="9" name="8 Rectángulo redondeado"/>
          <p:cNvSpPr/>
          <p:nvPr/>
        </p:nvSpPr>
        <p:spPr>
          <a:xfrm>
            <a:off x="611560" y="4581128"/>
            <a:ext cx="7702388" cy="86409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S"/>
          </a:p>
        </p:txBody>
      </p:sp>
      <p:sp>
        <p:nvSpPr>
          <p:cNvPr id="10" name="9 CuadroTexto"/>
          <p:cNvSpPr txBox="1"/>
          <p:nvPr/>
        </p:nvSpPr>
        <p:spPr>
          <a:xfrm>
            <a:off x="611560" y="4581128"/>
            <a:ext cx="7632848" cy="646331"/>
          </a:xfrm>
          <a:prstGeom prst="rect">
            <a:avLst/>
          </a:prstGeom>
          <a:noFill/>
        </p:spPr>
        <p:txBody>
          <a:bodyPr wrap="square" rtlCol="0">
            <a:spAutoFit/>
          </a:bodyPr>
          <a:lstStyle/>
          <a:p>
            <a:pPr algn="ctr"/>
            <a:r>
              <a:rPr lang="es-ES" dirty="0" smtClean="0"/>
              <a:t>¡</a:t>
            </a:r>
            <a:r>
              <a:rPr lang="es-ES" dirty="0"/>
              <a:t>Mirad a mí y sed salvos, todos los confines de la tierra! Porque </a:t>
            </a:r>
            <a:r>
              <a:rPr lang="es-ES" dirty="0" smtClean="0"/>
              <a:t>yo soy </a:t>
            </a:r>
            <a:r>
              <a:rPr lang="es-ES" dirty="0"/>
              <a:t>Dios, y no hay </a:t>
            </a:r>
            <a:r>
              <a:rPr lang="es-ES" dirty="0" smtClean="0"/>
              <a:t>otro. Isaías 45:22</a:t>
            </a:r>
            <a:endParaRPr lang="es-ES" dirty="0"/>
          </a:p>
        </p:txBody>
      </p:sp>
      <p:sp>
        <p:nvSpPr>
          <p:cNvPr id="11" name="10 Flecha abajo"/>
          <p:cNvSpPr/>
          <p:nvPr/>
        </p:nvSpPr>
        <p:spPr>
          <a:xfrm>
            <a:off x="3818740" y="4190254"/>
            <a:ext cx="642780" cy="31481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784511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5301208"/>
            <a:ext cx="8183880" cy="733832"/>
          </a:xfrm>
        </p:spPr>
        <p:txBody>
          <a:bodyPr>
            <a:normAutofit/>
          </a:bodyPr>
          <a:lstStyle/>
          <a:p>
            <a:r>
              <a:rPr lang="es-CL" dirty="0" smtClean="0"/>
              <a:t>Justo y Justificador</a:t>
            </a:r>
            <a:endParaRPr lang="es-ES" dirty="0"/>
          </a:p>
        </p:txBody>
      </p:sp>
      <p:sp>
        <p:nvSpPr>
          <p:cNvPr id="3" name="2 Marcador de contenido"/>
          <p:cNvSpPr>
            <a:spLocks noGrp="1"/>
          </p:cNvSpPr>
          <p:nvPr>
            <p:ph idx="1"/>
          </p:nvPr>
        </p:nvSpPr>
        <p:spPr>
          <a:xfrm>
            <a:off x="502920" y="530352"/>
            <a:ext cx="8183880" cy="738408"/>
          </a:xfrm>
        </p:spPr>
        <p:txBody>
          <a:bodyPr/>
          <a:lstStyle/>
          <a:p>
            <a:r>
              <a:rPr lang="es-CL" dirty="0" smtClean="0"/>
              <a:t>¿Cómo Dios perdona al pecador?</a:t>
            </a:r>
            <a:endParaRPr lang="es-ES" dirty="0"/>
          </a:p>
        </p:txBody>
      </p:sp>
      <p:sp>
        <p:nvSpPr>
          <p:cNvPr id="4" name="3 Rectángulo"/>
          <p:cNvSpPr/>
          <p:nvPr/>
        </p:nvSpPr>
        <p:spPr>
          <a:xfrm>
            <a:off x="539552" y="1340768"/>
            <a:ext cx="8064896" cy="324036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s-ES"/>
          </a:p>
        </p:txBody>
      </p:sp>
      <p:sp>
        <p:nvSpPr>
          <p:cNvPr id="5" name="4 CuadroTexto"/>
          <p:cNvSpPr txBox="1"/>
          <p:nvPr/>
        </p:nvSpPr>
        <p:spPr>
          <a:xfrm>
            <a:off x="539552" y="1412776"/>
            <a:ext cx="8064896" cy="3416320"/>
          </a:xfrm>
          <a:prstGeom prst="rect">
            <a:avLst/>
          </a:prstGeom>
          <a:noFill/>
        </p:spPr>
        <p:txBody>
          <a:bodyPr wrap="square" rtlCol="0">
            <a:spAutoFit/>
          </a:bodyPr>
          <a:lstStyle/>
          <a:p>
            <a:pPr algn="just"/>
            <a:r>
              <a:rPr lang="es-ES" dirty="0"/>
              <a:t>Pero ahora, aparte de la ley, se ha manifestado la justicia de Dios atestiguada por </a:t>
            </a:r>
            <a:r>
              <a:rPr lang="es-ES" dirty="0" smtClean="0"/>
              <a:t>la Ley </a:t>
            </a:r>
            <a:r>
              <a:rPr lang="es-ES" dirty="0"/>
              <a:t>y los Profetas. Esta es la justicia de Dios por medio de la fe en Jesucristo para todo </a:t>
            </a:r>
            <a:r>
              <a:rPr lang="es-ES" dirty="0" smtClean="0"/>
              <a:t>los que </a:t>
            </a:r>
            <a:r>
              <a:rPr lang="es-ES" dirty="0"/>
              <a:t>creen. Pues no hay distinción; porque todos pecaron y no alcanzan la gloria de </a:t>
            </a:r>
            <a:r>
              <a:rPr lang="es-ES" dirty="0" smtClean="0"/>
              <a:t>Dios, siendo </a:t>
            </a:r>
            <a:r>
              <a:rPr lang="es-ES" dirty="0"/>
              <a:t>justificados gratuitamente por su gracia, mediante la redención que es en </a:t>
            </a:r>
            <a:r>
              <a:rPr lang="es-ES" dirty="0" smtClean="0"/>
              <a:t>Cristo Jesús</a:t>
            </a:r>
            <a:r>
              <a:rPr lang="es-ES" dirty="0"/>
              <a:t>. Como demostración de su justicia, Dios le ha puesto a él como expiación por la fe </a:t>
            </a:r>
            <a:r>
              <a:rPr lang="es-ES" dirty="0" smtClean="0"/>
              <a:t>en su </a:t>
            </a:r>
            <a:r>
              <a:rPr lang="es-ES" dirty="0"/>
              <a:t>sangre, a causa del perdón de los pecados pasados, en la paciencia de Dios, con </a:t>
            </a:r>
            <a:r>
              <a:rPr lang="es-ES" dirty="0" smtClean="0"/>
              <a:t>el propósito </a:t>
            </a:r>
            <a:r>
              <a:rPr lang="es-ES" dirty="0"/>
              <a:t>de manifestar su justicia en el tiempo presente; para que él sea justo y a la </a:t>
            </a:r>
            <a:r>
              <a:rPr lang="es-ES" dirty="0" smtClean="0"/>
              <a:t>vez justificador </a:t>
            </a:r>
            <a:r>
              <a:rPr lang="es-ES" dirty="0"/>
              <a:t>del que tiene fe en Jesús</a:t>
            </a:r>
            <a:r>
              <a:rPr lang="es-ES" dirty="0" smtClean="0"/>
              <a:t>. Romanos 3:21-26</a:t>
            </a:r>
            <a:endParaRPr lang="es-ES" dirty="0"/>
          </a:p>
          <a:p>
            <a:endParaRPr lang="es-ES" dirty="0"/>
          </a:p>
        </p:txBody>
      </p:sp>
    </p:spTree>
    <p:extLst>
      <p:ext uri="{BB962C8B-B14F-4D97-AF65-F5344CB8AC3E}">
        <p14:creationId xmlns:p14="http://schemas.microsoft.com/office/powerpoint/2010/main" val="504167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5301208"/>
            <a:ext cx="8183880" cy="733832"/>
          </a:xfrm>
        </p:spPr>
        <p:txBody>
          <a:bodyPr>
            <a:normAutofit/>
          </a:bodyPr>
          <a:lstStyle/>
          <a:p>
            <a:r>
              <a:rPr lang="es-CL" dirty="0" smtClean="0"/>
              <a:t>Justo y Justificador</a:t>
            </a:r>
            <a:endParaRPr lang="es-ES" dirty="0"/>
          </a:p>
        </p:txBody>
      </p:sp>
      <p:sp>
        <p:nvSpPr>
          <p:cNvPr id="3" name="2 Marcador de contenido"/>
          <p:cNvSpPr>
            <a:spLocks noGrp="1"/>
          </p:cNvSpPr>
          <p:nvPr>
            <p:ph idx="1"/>
          </p:nvPr>
        </p:nvSpPr>
        <p:spPr>
          <a:xfrm>
            <a:off x="502920" y="530352"/>
            <a:ext cx="8183880" cy="738408"/>
          </a:xfrm>
        </p:spPr>
        <p:txBody>
          <a:bodyPr>
            <a:normAutofit fontScale="85000" lnSpcReduction="20000"/>
          </a:bodyPr>
          <a:lstStyle/>
          <a:p>
            <a:r>
              <a:rPr lang="es-ES" dirty="0"/>
              <a:t>¿Cómo puede ser justo y, sin embargo, </a:t>
            </a:r>
            <a:r>
              <a:rPr lang="es-ES" dirty="0" smtClean="0"/>
              <a:t>justificador </a:t>
            </a:r>
            <a:r>
              <a:rPr lang="es-ES" dirty="0"/>
              <a:t>de los pecadores?</a:t>
            </a:r>
          </a:p>
        </p:txBody>
      </p:sp>
      <p:sp>
        <p:nvSpPr>
          <p:cNvPr id="4" name="3 Rectángulo redondeado"/>
          <p:cNvSpPr/>
          <p:nvPr/>
        </p:nvSpPr>
        <p:spPr>
          <a:xfrm>
            <a:off x="759265" y="1556792"/>
            <a:ext cx="7704856" cy="265733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s-ES"/>
          </a:p>
        </p:txBody>
      </p:sp>
      <p:sp>
        <p:nvSpPr>
          <p:cNvPr id="5" name="4 CuadroTexto"/>
          <p:cNvSpPr txBox="1"/>
          <p:nvPr/>
        </p:nvSpPr>
        <p:spPr>
          <a:xfrm>
            <a:off x="899592" y="1650473"/>
            <a:ext cx="7416824" cy="2585323"/>
          </a:xfrm>
          <a:prstGeom prst="rect">
            <a:avLst/>
          </a:prstGeom>
          <a:noFill/>
        </p:spPr>
        <p:txBody>
          <a:bodyPr wrap="square" rtlCol="0">
            <a:spAutoFit/>
          </a:bodyPr>
          <a:lstStyle/>
          <a:p>
            <a:pPr algn="just"/>
            <a:r>
              <a:rPr lang="es-ES" dirty="0"/>
              <a:t>La razón es que el Hijo de Dios, eternamente glorioso en su persona inmaculada se encarga de satisfacer a la ley sometiéndose a la condena que me correspondía a mi, en consecuencia de lo cual Dios puede quitar mi pecado. Más satisfacción resulta para la ley por la muerte de Cristo que hubiera resultado enviando a todos los transgresores al infierno. El establecimiento más glorioso del gobierno equitativo de Dios resultó sufriendo el Hijo de Dios por el pecado, que sufriendo toda la raza humana.</a:t>
            </a:r>
          </a:p>
        </p:txBody>
      </p:sp>
      <p:sp>
        <p:nvSpPr>
          <p:cNvPr id="10" name="9 CuadroTexto"/>
          <p:cNvSpPr txBox="1"/>
          <p:nvPr/>
        </p:nvSpPr>
        <p:spPr>
          <a:xfrm>
            <a:off x="543241" y="4501884"/>
            <a:ext cx="8136904" cy="369332"/>
          </a:xfrm>
          <a:prstGeom prst="rect">
            <a:avLst/>
          </a:prstGeom>
          <a:noFill/>
        </p:spPr>
        <p:txBody>
          <a:bodyPr wrap="square" rtlCol="0">
            <a:spAutoFit/>
          </a:bodyPr>
          <a:lstStyle/>
          <a:p>
            <a:pPr algn="ctr"/>
            <a:endParaRPr lang="es-ES" dirty="0"/>
          </a:p>
        </p:txBody>
      </p:sp>
    </p:spTree>
    <p:extLst>
      <p:ext uri="{BB962C8B-B14F-4D97-AF65-F5344CB8AC3E}">
        <p14:creationId xmlns:p14="http://schemas.microsoft.com/office/powerpoint/2010/main" val="26747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5301208"/>
            <a:ext cx="8183880" cy="733832"/>
          </a:xfrm>
        </p:spPr>
        <p:txBody>
          <a:bodyPr>
            <a:normAutofit/>
          </a:bodyPr>
          <a:lstStyle/>
          <a:p>
            <a:r>
              <a:rPr lang="es-CL" dirty="0" smtClean="0"/>
              <a:t>Justo y Justificador</a:t>
            </a:r>
            <a:endParaRPr lang="es-ES" dirty="0"/>
          </a:p>
        </p:txBody>
      </p:sp>
      <p:sp>
        <p:nvSpPr>
          <p:cNvPr id="3" name="2 Marcador de contenido"/>
          <p:cNvSpPr>
            <a:spLocks noGrp="1"/>
          </p:cNvSpPr>
          <p:nvPr>
            <p:ph idx="1"/>
          </p:nvPr>
        </p:nvSpPr>
        <p:spPr>
          <a:xfrm>
            <a:off x="502920" y="530352"/>
            <a:ext cx="8183880" cy="738408"/>
          </a:xfrm>
        </p:spPr>
        <p:txBody>
          <a:bodyPr/>
          <a:lstStyle/>
          <a:p>
            <a:r>
              <a:rPr lang="es-CL" dirty="0" smtClean="0"/>
              <a:t>EL valor del Representante</a:t>
            </a:r>
            <a:endParaRPr lang="es-ES" dirty="0"/>
          </a:p>
        </p:txBody>
      </p:sp>
      <p:sp>
        <p:nvSpPr>
          <p:cNvPr id="4" name="3 Rectángulo redondeado"/>
          <p:cNvSpPr/>
          <p:nvPr/>
        </p:nvSpPr>
        <p:spPr>
          <a:xfrm>
            <a:off x="1185601" y="1356970"/>
            <a:ext cx="7056784" cy="25202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5" name="4 CuadroTexto"/>
          <p:cNvSpPr txBox="1"/>
          <p:nvPr/>
        </p:nvSpPr>
        <p:spPr>
          <a:xfrm>
            <a:off x="1401625" y="1572994"/>
            <a:ext cx="6624736" cy="2585323"/>
          </a:xfrm>
          <a:prstGeom prst="rect">
            <a:avLst/>
          </a:prstGeom>
          <a:noFill/>
        </p:spPr>
        <p:txBody>
          <a:bodyPr wrap="square" rtlCol="0">
            <a:spAutoFit/>
          </a:bodyPr>
          <a:lstStyle/>
          <a:p>
            <a:pPr algn="just"/>
            <a:r>
              <a:rPr lang="es-ES" dirty="0"/>
              <a:t>El vasto mar del sacrificio propio del amor de Jesús es tan profundo que pueden hundirse en él todas las montañas de nuestros pecados. A causa del valor infinito de </a:t>
            </a:r>
            <a:r>
              <a:rPr lang="es-ES" dirty="0" smtClean="0"/>
              <a:t>nuestro Representante</a:t>
            </a:r>
            <a:r>
              <a:rPr lang="es-ES" dirty="0"/>
              <a:t>, bien puede Dios mirar favorable a los demás seres humanos por </a:t>
            </a:r>
            <a:r>
              <a:rPr lang="es-ES" dirty="0" smtClean="0"/>
              <a:t>indignos que </a:t>
            </a:r>
            <a:r>
              <a:rPr lang="es-ES" dirty="0"/>
              <a:t>fuesen en si mismos. Ciertamente fue el milagro de los milagros que el Señor Jesús</a:t>
            </a:r>
          </a:p>
          <a:p>
            <a:pPr algn="just"/>
            <a:r>
              <a:rPr lang="es-ES" dirty="0"/>
              <a:t>tomara mi lugar</a:t>
            </a:r>
            <a:r>
              <a:rPr lang="es-ES" dirty="0" smtClean="0"/>
              <a:t>. </a:t>
            </a:r>
            <a:endParaRPr lang="es-ES" dirty="0"/>
          </a:p>
          <a:p>
            <a:endParaRPr lang="es-ES" dirty="0"/>
          </a:p>
        </p:txBody>
      </p:sp>
      <p:sp>
        <p:nvSpPr>
          <p:cNvPr id="6" name="5 Rectángulo redondeado"/>
          <p:cNvSpPr/>
          <p:nvPr/>
        </p:nvSpPr>
        <p:spPr>
          <a:xfrm>
            <a:off x="1185601" y="4158317"/>
            <a:ext cx="7056784" cy="114289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S"/>
          </a:p>
        </p:txBody>
      </p:sp>
      <p:sp>
        <p:nvSpPr>
          <p:cNvPr id="7" name="6 CuadroTexto"/>
          <p:cNvSpPr txBox="1"/>
          <p:nvPr/>
        </p:nvSpPr>
        <p:spPr>
          <a:xfrm>
            <a:off x="1185601" y="4158317"/>
            <a:ext cx="7056784" cy="1477328"/>
          </a:xfrm>
          <a:prstGeom prst="rect">
            <a:avLst/>
          </a:prstGeom>
          <a:noFill/>
        </p:spPr>
        <p:txBody>
          <a:bodyPr wrap="square" rtlCol="0">
            <a:spAutoFit/>
          </a:bodyPr>
          <a:lstStyle/>
          <a:p>
            <a:pPr algn="just"/>
            <a:r>
              <a:rPr lang="es-ES" dirty="0"/>
              <a:t>Dios perdonará al pecador, porque </a:t>
            </a:r>
            <a:r>
              <a:rPr lang="es-ES" dirty="0" smtClean="0"/>
              <a:t>no perdonó </a:t>
            </a:r>
            <a:r>
              <a:rPr lang="es-ES" dirty="0"/>
              <a:t>a su propio Hijo. Dios puede perdonar tus transgresiones, porque cargó en su </a:t>
            </a:r>
            <a:r>
              <a:rPr lang="es-ES" dirty="0" smtClean="0"/>
              <a:t>Hijo unigénito </a:t>
            </a:r>
            <a:r>
              <a:rPr lang="es-ES" dirty="0"/>
              <a:t>esas transgresiones hace 2000 años.</a:t>
            </a:r>
          </a:p>
          <a:p>
            <a:pPr algn="just"/>
            <a:endParaRPr lang="es-ES" dirty="0"/>
          </a:p>
        </p:txBody>
      </p:sp>
    </p:spTree>
    <p:extLst>
      <p:ext uri="{BB962C8B-B14F-4D97-AF65-F5344CB8AC3E}">
        <p14:creationId xmlns:p14="http://schemas.microsoft.com/office/powerpoint/2010/main" val="26747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Dios Justifica al Impío</a:t>
            </a:r>
            <a:endParaRPr lang="es-ES" dirty="0"/>
          </a:p>
        </p:txBody>
      </p:sp>
      <p:sp>
        <p:nvSpPr>
          <p:cNvPr id="3" name="2 Marcador de contenido"/>
          <p:cNvSpPr>
            <a:spLocks noGrp="1"/>
          </p:cNvSpPr>
          <p:nvPr>
            <p:ph idx="1"/>
          </p:nvPr>
        </p:nvSpPr>
        <p:spPr>
          <a:xfrm>
            <a:off x="502920" y="530352"/>
            <a:ext cx="8183880" cy="666400"/>
          </a:xfrm>
        </p:spPr>
        <p:txBody>
          <a:bodyPr/>
          <a:lstStyle/>
          <a:p>
            <a:r>
              <a:rPr lang="es-CL" dirty="0" smtClean="0"/>
              <a:t>Romanos 4:5</a:t>
            </a:r>
            <a:endParaRPr lang="es-ES" dirty="0"/>
          </a:p>
        </p:txBody>
      </p:sp>
      <p:sp>
        <p:nvSpPr>
          <p:cNvPr id="5" name="4 Rectángulo redondeado"/>
          <p:cNvSpPr/>
          <p:nvPr/>
        </p:nvSpPr>
        <p:spPr>
          <a:xfrm>
            <a:off x="539552" y="1606551"/>
            <a:ext cx="8064896" cy="3312368"/>
          </a:xfrm>
          <a:prstGeom prst="roundRect">
            <a:avLst/>
          </a:prstGeom>
          <a:solidFill>
            <a:schemeClr val="bg1">
              <a:lumMod val="75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es-ES"/>
          </a:p>
        </p:txBody>
      </p:sp>
      <p:sp>
        <p:nvSpPr>
          <p:cNvPr id="7" name="6 CuadroTexto"/>
          <p:cNvSpPr txBox="1"/>
          <p:nvPr/>
        </p:nvSpPr>
        <p:spPr>
          <a:xfrm>
            <a:off x="755576" y="1889311"/>
            <a:ext cx="7848872" cy="2800767"/>
          </a:xfrm>
          <a:prstGeom prst="rect">
            <a:avLst/>
          </a:prstGeom>
          <a:noFill/>
        </p:spPr>
        <p:txBody>
          <a:bodyPr wrap="square" rtlCol="0">
            <a:spAutoFit/>
          </a:bodyPr>
          <a:lstStyle/>
          <a:p>
            <a:pPr algn="just"/>
            <a:r>
              <a:rPr lang="es-ES" sz="4400" dirty="0"/>
              <a:t>Romanos 4:5: </a:t>
            </a:r>
            <a:r>
              <a:rPr lang="es-ES" sz="4400" dirty="0" smtClean="0"/>
              <a:t>“Al </a:t>
            </a:r>
            <a:r>
              <a:rPr lang="es-ES" sz="4400" dirty="0"/>
              <a:t>que no</a:t>
            </a:r>
          </a:p>
          <a:p>
            <a:pPr algn="just"/>
            <a:r>
              <a:rPr lang="es-ES" sz="4400" dirty="0"/>
              <a:t>obra, pero cree en aquel que justifica al impío, su fe le es contada por </a:t>
            </a:r>
            <a:r>
              <a:rPr lang="es-ES" sz="4400" dirty="0" smtClean="0"/>
              <a:t>justicia”</a:t>
            </a:r>
            <a:endParaRPr lang="es-ES" sz="4400" dirty="0"/>
          </a:p>
        </p:txBody>
      </p:sp>
    </p:spTree>
    <p:extLst>
      <p:ext uri="{BB962C8B-B14F-4D97-AF65-F5344CB8AC3E}">
        <p14:creationId xmlns:p14="http://schemas.microsoft.com/office/powerpoint/2010/main" val="2318999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Dios Justifica al Impío</a:t>
            </a:r>
            <a:endParaRPr lang="es-ES" dirty="0"/>
          </a:p>
        </p:txBody>
      </p:sp>
      <p:sp>
        <p:nvSpPr>
          <p:cNvPr id="3" name="2 Marcador de contenido"/>
          <p:cNvSpPr>
            <a:spLocks noGrp="1"/>
          </p:cNvSpPr>
          <p:nvPr>
            <p:ph idx="1"/>
          </p:nvPr>
        </p:nvSpPr>
        <p:spPr>
          <a:xfrm>
            <a:off x="502920" y="530352"/>
            <a:ext cx="8183880" cy="810416"/>
          </a:xfrm>
        </p:spPr>
        <p:txBody>
          <a:bodyPr/>
          <a:lstStyle/>
          <a:p>
            <a:r>
              <a:rPr lang="es-CL" dirty="0" smtClean="0"/>
              <a:t>¿Es Dios Injusto?</a:t>
            </a:r>
            <a:endParaRPr lang="es-ES" dirty="0"/>
          </a:p>
        </p:txBody>
      </p:sp>
      <p:sp>
        <p:nvSpPr>
          <p:cNvPr id="5" name="4 Rectángulo redondeado"/>
          <p:cNvSpPr/>
          <p:nvPr/>
        </p:nvSpPr>
        <p:spPr>
          <a:xfrm>
            <a:off x="539552" y="1268760"/>
            <a:ext cx="8064896" cy="79208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7" name="6 Rectángulo redondeado"/>
          <p:cNvSpPr/>
          <p:nvPr/>
        </p:nvSpPr>
        <p:spPr>
          <a:xfrm>
            <a:off x="528419" y="3265083"/>
            <a:ext cx="8064896" cy="81198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8" name="7 Rectángulo redondeado"/>
          <p:cNvSpPr/>
          <p:nvPr/>
        </p:nvSpPr>
        <p:spPr>
          <a:xfrm>
            <a:off x="512214" y="2276872"/>
            <a:ext cx="8064896" cy="72008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9" name="8 Rectángulo redondeado"/>
          <p:cNvSpPr/>
          <p:nvPr/>
        </p:nvSpPr>
        <p:spPr>
          <a:xfrm>
            <a:off x="548568" y="4221088"/>
            <a:ext cx="8064896" cy="108012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dirty="0" smtClean="0"/>
              <a:t>¿Cómo es posible que un Dios Santo justifique a una persona impía?</a:t>
            </a:r>
          </a:p>
          <a:p>
            <a:endParaRPr lang="es-ES" sz="2000" dirty="0"/>
          </a:p>
        </p:txBody>
      </p:sp>
      <p:sp>
        <p:nvSpPr>
          <p:cNvPr id="10" name="9 CuadroTexto"/>
          <p:cNvSpPr txBox="1"/>
          <p:nvPr/>
        </p:nvSpPr>
        <p:spPr>
          <a:xfrm>
            <a:off x="683568" y="1342715"/>
            <a:ext cx="7893542" cy="738664"/>
          </a:xfrm>
          <a:prstGeom prst="rect">
            <a:avLst/>
          </a:prstGeom>
          <a:noFill/>
        </p:spPr>
        <p:txBody>
          <a:bodyPr wrap="square" rtlCol="0">
            <a:spAutoFit/>
          </a:bodyPr>
          <a:lstStyle/>
          <a:p>
            <a:pPr algn="ctr"/>
            <a:r>
              <a:rPr lang="es-CL" sz="2400" dirty="0" smtClean="0"/>
              <a:t>¿Hay Injusticia en Dios por salvar a los Impíos?</a:t>
            </a:r>
          </a:p>
          <a:p>
            <a:endParaRPr lang="es-ES" dirty="0"/>
          </a:p>
        </p:txBody>
      </p:sp>
      <p:sp>
        <p:nvSpPr>
          <p:cNvPr id="11" name="10 CuadroTexto"/>
          <p:cNvSpPr txBox="1"/>
          <p:nvPr/>
        </p:nvSpPr>
        <p:spPr>
          <a:xfrm>
            <a:off x="683568" y="2276872"/>
            <a:ext cx="7776864" cy="923330"/>
          </a:xfrm>
          <a:prstGeom prst="rect">
            <a:avLst/>
          </a:prstGeom>
          <a:noFill/>
        </p:spPr>
        <p:txBody>
          <a:bodyPr wrap="square" rtlCol="0">
            <a:spAutoFit/>
          </a:bodyPr>
          <a:lstStyle/>
          <a:p>
            <a:pPr algn="ctr"/>
            <a:r>
              <a:rPr lang="es-ES" dirty="0" smtClean="0"/>
              <a:t>¿Cómo es posible que Dios perdone a los que merecen castigo y favorece a los que no merecen favor alguno?</a:t>
            </a:r>
          </a:p>
          <a:p>
            <a:endParaRPr lang="es-ES" dirty="0"/>
          </a:p>
        </p:txBody>
      </p:sp>
      <p:sp>
        <p:nvSpPr>
          <p:cNvPr id="14" name="13 CuadroTexto"/>
          <p:cNvSpPr txBox="1"/>
          <p:nvPr/>
        </p:nvSpPr>
        <p:spPr>
          <a:xfrm>
            <a:off x="548568" y="3378689"/>
            <a:ext cx="8064896" cy="584775"/>
          </a:xfrm>
          <a:prstGeom prst="rect">
            <a:avLst/>
          </a:prstGeom>
          <a:noFill/>
        </p:spPr>
        <p:txBody>
          <a:bodyPr wrap="square" rtlCol="0">
            <a:spAutoFit/>
          </a:bodyPr>
          <a:lstStyle/>
          <a:p>
            <a:pPr algn="ctr"/>
            <a:r>
              <a:rPr lang="es-ES" sz="3200" dirty="0" smtClean="0"/>
              <a:t>¿La Salvación no es para los Buenos?</a:t>
            </a:r>
          </a:p>
        </p:txBody>
      </p:sp>
    </p:spTree>
    <p:extLst>
      <p:ext uri="{BB962C8B-B14F-4D97-AF65-F5344CB8AC3E}">
        <p14:creationId xmlns:p14="http://schemas.microsoft.com/office/powerpoint/2010/main" val="1613764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Dios Justifica al Impío</a:t>
            </a:r>
            <a:endParaRPr lang="es-ES" dirty="0"/>
          </a:p>
        </p:txBody>
      </p:sp>
      <p:sp>
        <p:nvSpPr>
          <p:cNvPr id="3" name="2 Marcador de contenido"/>
          <p:cNvSpPr>
            <a:spLocks noGrp="1"/>
          </p:cNvSpPr>
          <p:nvPr>
            <p:ph idx="1"/>
          </p:nvPr>
        </p:nvSpPr>
        <p:spPr>
          <a:xfrm>
            <a:off x="502920" y="530352"/>
            <a:ext cx="8183880" cy="1098448"/>
          </a:xfrm>
        </p:spPr>
        <p:txBody>
          <a:bodyPr/>
          <a:lstStyle/>
          <a:p>
            <a:pPr algn="ctr"/>
            <a:r>
              <a:rPr lang="es-CL" dirty="0" smtClean="0"/>
              <a:t>¿Qué Dice la Biblia con respecto a nosotros los </a:t>
            </a:r>
            <a:r>
              <a:rPr lang="es-CL" dirty="0"/>
              <a:t>s</a:t>
            </a:r>
            <a:r>
              <a:rPr lang="es-CL" dirty="0" smtClean="0"/>
              <a:t>eres humanos? </a:t>
            </a:r>
            <a:endParaRPr lang="es-ES" dirty="0"/>
          </a:p>
        </p:txBody>
      </p:sp>
      <p:sp>
        <p:nvSpPr>
          <p:cNvPr id="5" name="4 Rectángulo"/>
          <p:cNvSpPr/>
          <p:nvPr/>
        </p:nvSpPr>
        <p:spPr>
          <a:xfrm>
            <a:off x="899592" y="3789040"/>
            <a:ext cx="7200800" cy="136815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6" name="5 CuadroTexto"/>
          <p:cNvSpPr txBox="1"/>
          <p:nvPr/>
        </p:nvSpPr>
        <p:spPr>
          <a:xfrm>
            <a:off x="879376" y="3896474"/>
            <a:ext cx="7200800" cy="1323439"/>
          </a:xfrm>
          <a:prstGeom prst="rect">
            <a:avLst/>
          </a:prstGeom>
          <a:noFill/>
        </p:spPr>
        <p:txBody>
          <a:bodyPr wrap="square" rtlCol="0">
            <a:spAutoFit/>
          </a:bodyPr>
          <a:lstStyle/>
          <a:p>
            <a:pPr algn="ctr"/>
            <a:r>
              <a:rPr lang="es-CL" sz="4000" dirty="0" smtClean="0"/>
              <a:t>Jesús vino a Hacernos Justos</a:t>
            </a:r>
            <a:endParaRPr lang="es-ES" sz="4000" dirty="0"/>
          </a:p>
        </p:txBody>
      </p:sp>
      <p:sp>
        <p:nvSpPr>
          <p:cNvPr id="7" name="6 Rectángulo redondeado"/>
          <p:cNvSpPr/>
          <p:nvPr/>
        </p:nvSpPr>
        <p:spPr>
          <a:xfrm>
            <a:off x="901971" y="1700808"/>
            <a:ext cx="7344816" cy="194421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s-ES"/>
          </a:p>
        </p:txBody>
      </p:sp>
      <p:sp>
        <p:nvSpPr>
          <p:cNvPr id="9" name="8 CuadroTexto"/>
          <p:cNvSpPr txBox="1"/>
          <p:nvPr/>
        </p:nvSpPr>
        <p:spPr>
          <a:xfrm>
            <a:off x="1023392" y="1819284"/>
            <a:ext cx="7056784" cy="2585323"/>
          </a:xfrm>
          <a:prstGeom prst="rect">
            <a:avLst/>
          </a:prstGeom>
          <a:noFill/>
        </p:spPr>
        <p:txBody>
          <a:bodyPr wrap="square" rtlCol="0">
            <a:spAutoFit/>
          </a:bodyPr>
          <a:lstStyle/>
          <a:p>
            <a:pPr algn="just"/>
            <a:r>
              <a:rPr lang="es-ES" dirty="0" smtClean="0"/>
              <a:t>Romanos 3:10 Como está escrito: No hay justo, ni aun uno</a:t>
            </a:r>
          </a:p>
          <a:p>
            <a:pPr algn="just"/>
            <a:endParaRPr lang="es-ES" dirty="0" smtClean="0"/>
          </a:p>
          <a:p>
            <a:pPr algn="just"/>
            <a:r>
              <a:rPr lang="es-ES" dirty="0" smtClean="0"/>
              <a:t>Isaías 64:6 Si bien todos nosotros somos como suciedad, y todas nuestras justicias como trapo de inmundicia; y caímos todos nosotros como la hoja, y nuestras maldades nos llevaron como viento.</a:t>
            </a:r>
          </a:p>
          <a:p>
            <a:endParaRPr lang="es-CL" dirty="0" smtClean="0"/>
          </a:p>
          <a:p>
            <a:endParaRPr lang="es-ES" dirty="0" smtClean="0"/>
          </a:p>
          <a:p>
            <a:endParaRPr lang="es-ES" dirty="0"/>
          </a:p>
        </p:txBody>
      </p:sp>
    </p:spTree>
    <p:extLst>
      <p:ext uri="{BB962C8B-B14F-4D97-AF65-F5344CB8AC3E}">
        <p14:creationId xmlns:p14="http://schemas.microsoft.com/office/powerpoint/2010/main" val="1613764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Dios Justifica al Impío</a:t>
            </a:r>
            <a:endParaRPr lang="es-ES" dirty="0"/>
          </a:p>
        </p:txBody>
      </p:sp>
      <p:sp>
        <p:nvSpPr>
          <p:cNvPr id="3" name="2 Marcador de contenido"/>
          <p:cNvSpPr>
            <a:spLocks noGrp="1"/>
          </p:cNvSpPr>
          <p:nvPr>
            <p:ph idx="1"/>
          </p:nvPr>
        </p:nvSpPr>
        <p:spPr>
          <a:xfrm>
            <a:off x="502920" y="530352"/>
            <a:ext cx="8183880" cy="810416"/>
          </a:xfrm>
        </p:spPr>
        <p:txBody>
          <a:bodyPr/>
          <a:lstStyle/>
          <a:p>
            <a:r>
              <a:rPr lang="es-CL" dirty="0" smtClean="0"/>
              <a:t>¿Cómo Dios hace esto? </a:t>
            </a:r>
            <a:endParaRPr lang="es-ES" dirty="0"/>
          </a:p>
        </p:txBody>
      </p:sp>
      <p:sp>
        <p:nvSpPr>
          <p:cNvPr id="4" name="3 Rectángulo"/>
          <p:cNvSpPr/>
          <p:nvPr/>
        </p:nvSpPr>
        <p:spPr>
          <a:xfrm>
            <a:off x="755576" y="1556792"/>
            <a:ext cx="7416824" cy="302666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S"/>
          </a:p>
        </p:txBody>
      </p:sp>
      <p:sp>
        <p:nvSpPr>
          <p:cNvPr id="5" name="4 CuadroTexto"/>
          <p:cNvSpPr txBox="1"/>
          <p:nvPr/>
        </p:nvSpPr>
        <p:spPr>
          <a:xfrm>
            <a:off x="899592" y="1628800"/>
            <a:ext cx="7128792" cy="2954655"/>
          </a:xfrm>
          <a:prstGeom prst="rect">
            <a:avLst/>
          </a:prstGeom>
          <a:noFill/>
        </p:spPr>
        <p:txBody>
          <a:bodyPr wrap="square" rtlCol="0">
            <a:spAutoFit/>
          </a:bodyPr>
          <a:lstStyle/>
          <a:p>
            <a:pPr algn="just"/>
            <a:r>
              <a:rPr lang="es-ES" sz="2400" dirty="0"/>
              <a:t>Dios ha ideado maneras y medios de presentar delante de si al impío justamente aceptable; ha concebido un plan mediante el cual puede, en justicia perfecta, tratar al culpable, como si siempre hubiera vivido libre de ofensa; sí, tratarle como si fuera del todo libre de pecado. El justifica al impío.</a:t>
            </a:r>
          </a:p>
          <a:p>
            <a:endParaRPr lang="es-ES" dirty="0"/>
          </a:p>
        </p:txBody>
      </p:sp>
      <p:sp>
        <p:nvSpPr>
          <p:cNvPr id="6" name="5 Rectángulo redondeado"/>
          <p:cNvSpPr/>
          <p:nvPr/>
        </p:nvSpPr>
        <p:spPr>
          <a:xfrm>
            <a:off x="2051720" y="4725144"/>
            <a:ext cx="4536504"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7" name="6 CuadroTexto"/>
          <p:cNvSpPr txBox="1"/>
          <p:nvPr/>
        </p:nvSpPr>
        <p:spPr>
          <a:xfrm>
            <a:off x="2195736" y="4725144"/>
            <a:ext cx="4176464" cy="646331"/>
          </a:xfrm>
          <a:prstGeom prst="rect">
            <a:avLst/>
          </a:prstGeom>
          <a:noFill/>
        </p:spPr>
        <p:txBody>
          <a:bodyPr wrap="square" rtlCol="0">
            <a:spAutoFit/>
          </a:bodyPr>
          <a:lstStyle/>
          <a:p>
            <a:pPr algn="ctr"/>
            <a:r>
              <a:rPr lang="es-CL" dirty="0" smtClean="0"/>
              <a:t>¿Eres tu un candidato a ser justificado?</a:t>
            </a:r>
            <a:endParaRPr lang="es-ES" dirty="0"/>
          </a:p>
        </p:txBody>
      </p:sp>
    </p:spTree>
    <p:extLst>
      <p:ext uri="{BB962C8B-B14F-4D97-AF65-F5344CB8AC3E}">
        <p14:creationId xmlns:p14="http://schemas.microsoft.com/office/powerpoint/2010/main" val="1613764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Dios Justifica al Impío</a:t>
            </a:r>
            <a:endParaRPr lang="es-ES" dirty="0"/>
          </a:p>
        </p:txBody>
      </p:sp>
      <p:sp>
        <p:nvSpPr>
          <p:cNvPr id="3" name="2 Marcador de contenido"/>
          <p:cNvSpPr>
            <a:spLocks noGrp="1"/>
          </p:cNvSpPr>
          <p:nvPr>
            <p:ph idx="1"/>
          </p:nvPr>
        </p:nvSpPr>
        <p:spPr>
          <a:xfrm>
            <a:off x="502920" y="530352"/>
            <a:ext cx="8183880" cy="738408"/>
          </a:xfrm>
        </p:spPr>
        <p:txBody>
          <a:bodyPr/>
          <a:lstStyle/>
          <a:p>
            <a:r>
              <a:rPr lang="es-CL" dirty="0" smtClean="0"/>
              <a:t>¿Por quienes vino Jesús?</a:t>
            </a:r>
            <a:endParaRPr lang="es-ES" dirty="0"/>
          </a:p>
        </p:txBody>
      </p:sp>
      <p:sp>
        <p:nvSpPr>
          <p:cNvPr id="4" name="3 Rectángulo redondeado"/>
          <p:cNvSpPr/>
          <p:nvPr/>
        </p:nvSpPr>
        <p:spPr>
          <a:xfrm>
            <a:off x="539552" y="1268760"/>
            <a:ext cx="7992888" cy="1499001"/>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s-ES"/>
          </a:p>
        </p:txBody>
      </p:sp>
      <p:sp>
        <p:nvSpPr>
          <p:cNvPr id="5" name="4 CuadroTexto"/>
          <p:cNvSpPr txBox="1"/>
          <p:nvPr/>
        </p:nvSpPr>
        <p:spPr>
          <a:xfrm>
            <a:off x="647564" y="1290433"/>
            <a:ext cx="7776864" cy="1477328"/>
          </a:xfrm>
          <a:prstGeom prst="rect">
            <a:avLst/>
          </a:prstGeom>
          <a:noFill/>
        </p:spPr>
        <p:txBody>
          <a:bodyPr wrap="square" rtlCol="0">
            <a:spAutoFit/>
          </a:bodyPr>
          <a:lstStyle/>
          <a:p>
            <a:pPr algn="just"/>
            <a:r>
              <a:rPr lang="es-ES" dirty="0"/>
              <a:t>Si en alguna parte del mundo un médico descubre remedios eficaces </a:t>
            </a:r>
            <a:r>
              <a:rPr lang="es-ES" dirty="0" smtClean="0"/>
              <a:t>y preciosos</a:t>
            </a:r>
            <a:r>
              <a:rPr lang="es-ES" dirty="0"/>
              <a:t>, ¿a quién </a:t>
            </a:r>
            <a:r>
              <a:rPr lang="es-ES" dirty="0" smtClean="0"/>
              <a:t>ha </a:t>
            </a:r>
            <a:r>
              <a:rPr lang="es-ES" dirty="0"/>
              <a:t>de servir el médico? ¿A gente de buena salud? Claro que no, colóquesele </a:t>
            </a:r>
            <a:r>
              <a:rPr lang="es-ES" dirty="0" smtClean="0"/>
              <a:t>en un </a:t>
            </a:r>
            <a:r>
              <a:rPr lang="es-ES" dirty="0"/>
              <a:t>lugar sin enfermos, y se sentirá fuera de lugar. Allí sobra su presencia. </a:t>
            </a:r>
            <a:r>
              <a:rPr lang="es-ES" dirty="0" smtClean="0"/>
              <a:t>“Los </a:t>
            </a:r>
            <a:r>
              <a:rPr lang="es-ES" dirty="0"/>
              <a:t>sanos </a:t>
            </a:r>
            <a:r>
              <a:rPr lang="es-ES" dirty="0" smtClean="0"/>
              <a:t>no necesitan </a:t>
            </a:r>
            <a:r>
              <a:rPr lang="es-ES" dirty="0"/>
              <a:t>médico sino los </a:t>
            </a:r>
            <a:r>
              <a:rPr lang="es-ES" dirty="0" smtClean="0"/>
              <a:t>enfermos” </a:t>
            </a:r>
            <a:r>
              <a:rPr lang="es-ES" dirty="0"/>
              <a:t>(</a:t>
            </a:r>
            <a:r>
              <a:rPr lang="es-ES" dirty="0" smtClean="0"/>
              <a:t>Marcos 2:17)</a:t>
            </a:r>
            <a:endParaRPr lang="es-ES" dirty="0"/>
          </a:p>
        </p:txBody>
      </p:sp>
      <p:sp>
        <p:nvSpPr>
          <p:cNvPr id="6" name="5 Rectángulo redondeado"/>
          <p:cNvSpPr/>
          <p:nvPr/>
        </p:nvSpPr>
        <p:spPr>
          <a:xfrm>
            <a:off x="539552" y="3068960"/>
            <a:ext cx="7992888" cy="244827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7" name="6 CuadroTexto"/>
          <p:cNvSpPr txBox="1"/>
          <p:nvPr/>
        </p:nvSpPr>
        <p:spPr>
          <a:xfrm>
            <a:off x="539552" y="3212976"/>
            <a:ext cx="7992888" cy="2585323"/>
          </a:xfrm>
          <a:prstGeom prst="rect">
            <a:avLst/>
          </a:prstGeom>
          <a:noFill/>
        </p:spPr>
        <p:txBody>
          <a:bodyPr wrap="square" rtlCol="0">
            <a:spAutoFit/>
          </a:bodyPr>
          <a:lstStyle/>
          <a:p>
            <a:pPr algn="just"/>
            <a:r>
              <a:rPr lang="es-ES" sz="1600" dirty="0"/>
              <a:t>El pecador que se sienta negro de pecado, es la persona que ha venido Jesucristo </a:t>
            </a:r>
            <a:r>
              <a:rPr lang="es-ES" sz="1600" dirty="0" smtClean="0"/>
              <a:t>a blanquear</a:t>
            </a:r>
            <a:r>
              <a:rPr lang="es-ES" sz="1600" dirty="0"/>
              <a:t>. En cierta ocasión predicó un evangelista sobre el texto: «Ahora, ya también el </a:t>
            </a:r>
            <a:r>
              <a:rPr lang="es-ES" sz="1600" dirty="0" smtClean="0"/>
              <a:t>hacha está </a:t>
            </a:r>
            <a:r>
              <a:rPr lang="es-ES" sz="1600" dirty="0"/>
              <a:t>puesta a la raíz de los árboles» (Luc.3:9), y lo hizo de modo que le dijo uno de los oyentes</a:t>
            </a:r>
            <a:r>
              <a:rPr lang="es-ES" sz="1600" dirty="0" smtClean="0"/>
              <a:t>:  «</a:t>
            </a:r>
            <a:r>
              <a:rPr lang="es-ES" sz="1600" dirty="0"/>
              <a:t>Nos trató usted como si fuéramos criminales. Ese sermón debiera usted haberlo predicado en </a:t>
            </a:r>
            <a:r>
              <a:rPr lang="es-ES" sz="1600" dirty="0" smtClean="0"/>
              <a:t>el presidio </a:t>
            </a:r>
            <a:r>
              <a:rPr lang="es-ES" sz="1600" dirty="0"/>
              <a:t>de la ciudad y no aquí.» No, no, contestó el evangelista</a:t>
            </a:r>
            <a:r>
              <a:rPr lang="es-ES" sz="1600" dirty="0" smtClean="0"/>
              <a:t>: «</a:t>
            </a:r>
            <a:r>
              <a:rPr lang="es-ES" sz="1600" dirty="0"/>
              <a:t>En el presidio no </a:t>
            </a:r>
            <a:r>
              <a:rPr lang="es-ES" sz="1600" dirty="0" smtClean="0"/>
              <a:t>hablaría sobre </a:t>
            </a:r>
            <a:r>
              <a:rPr lang="es-ES" sz="1600" dirty="0"/>
              <a:t>este texto, sino sobre este: «Palabra fiel y digna de ser recibida por todos; que </a:t>
            </a:r>
            <a:r>
              <a:rPr lang="es-ES" sz="1600" dirty="0" smtClean="0"/>
              <a:t>Cristo Jesús </a:t>
            </a:r>
            <a:r>
              <a:rPr lang="es-ES" sz="1600" dirty="0"/>
              <a:t>vino al mundo para salvar a los pecadores» (1Tim.1:15).</a:t>
            </a:r>
          </a:p>
          <a:p>
            <a:endParaRPr lang="es-ES" dirty="0"/>
          </a:p>
        </p:txBody>
      </p:sp>
    </p:spTree>
    <p:extLst>
      <p:ext uri="{BB962C8B-B14F-4D97-AF65-F5344CB8AC3E}">
        <p14:creationId xmlns:p14="http://schemas.microsoft.com/office/powerpoint/2010/main" val="1613764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Dios Justifica al Impío</a:t>
            </a:r>
            <a:endParaRPr lang="es-ES" dirty="0"/>
          </a:p>
        </p:txBody>
      </p:sp>
      <p:sp>
        <p:nvSpPr>
          <p:cNvPr id="3" name="2 Marcador de contenido"/>
          <p:cNvSpPr>
            <a:spLocks noGrp="1"/>
          </p:cNvSpPr>
          <p:nvPr>
            <p:ph idx="1"/>
          </p:nvPr>
        </p:nvSpPr>
        <p:spPr>
          <a:xfrm>
            <a:off x="502920" y="530352"/>
            <a:ext cx="8183880" cy="738408"/>
          </a:xfrm>
        </p:spPr>
        <p:txBody>
          <a:bodyPr/>
          <a:lstStyle/>
          <a:p>
            <a:r>
              <a:rPr lang="es-CL" dirty="0" smtClean="0"/>
              <a:t>Entonces … Ven Tal Como eres</a:t>
            </a:r>
            <a:endParaRPr lang="es-ES" dirty="0"/>
          </a:p>
        </p:txBody>
      </p:sp>
      <p:sp>
        <p:nvSpPr>
          <p:cNvPr id="4" name="3 Rectángulo redondeado"/>
          <p:cNvSpPr/>
          <p:nvPr/>
        </p:nvSpPr>
        <p:spPr>
          <a:xfrm>
            <a:off x="467544" y="1268759"/>
            <a:ext cx="8208912" cy="167244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5" name="4 Rectángulo redondeado"/>
          <p:cNvSpPr/>
          <p:nvPr/>
        </p:nvSpPr>
        <p:spPr>
          <a:xfrm>
            <a:off x="437991" y="3068959"/>
            <a:ext cx="8208912" cy="251128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6" name="5 CuadroTexto"/>
          <p:cNvSpPr txBox="1"/>
          <p:nvPr/>
        </p:nvSpPr>
        <p:spPr>
          <a:xfrm>
            <a:off x="467544" y="1340768"/>
            <a:ext cx="8208912" cy="1600438"/>
          </a:xfrm>
          <a:prstGeom prst="rect">
            <a:avLst/>
          </a:prstGeom>
          <a:noFill/>
        </p:spPr>
        <p:txBody>
          <a:bodyPr wrap="square" rtlCol="0">
            <a:spAutoFit/>
          </a:bodyPr>
          <a:lstStyle/>
          <a:p>
            <a:pPr algn="just"/>
            <a:r>
              <a:rPr lang="es-ES" sz="1400" dirty="0"/>
              <a:t>Cierto barrendero rústico, andrajoso y </a:t>
            </a:r>
            <a:r>
              <a:rPr lang="es-ES" sz="1400" dirty="0" smtClean="0"/>
              <a:t>sucio se </a:t>
            </a:r>
            <a:r>
              <a:rPr lang="es-ES" sz="1400" dirty="0"/>
              <a:t>encontraba entre esta clase de personas, y en el cuadro había un lugar adecuado para él</a:t>
            </a:r>
            <a:r>
              <a:rPr lang="es-ES" sz="1400" dirty="0" smtClean="0"/>
              <a:t>. «</a:t>
            </a:r>
            <a:r>
              <a:rPr lang="es-ES" sz="1400" dirty="0"/>
              <a:t>Venga usted a mi taller y permítame retratarle, pagándole yo la molestia,» dijo el pintor a este hombre. Al día siguiente por la mañana se presentó en el taller, pero pronto fue despedido, porque se presentó bañado, peinado y decentemente vestido. El pintor lo necesitaba en su estado ordinario con el aspecto de mendigo y no en otra forma. Así el evangelio te recibirá, si acudes al Señor como pecador, pero no de otro modo.</a:t>
            </a:r>
          </a:p>
        </p:txBody>
      </p:sp>
      <p:sp>
        <p:nvSpPr>
          <p:cNvPr id="7" name="6 CuadroTexto"/>
          <p:cNvSpPr txBox="1"/>
          <p:nvPr/>
        </p:nvSpPr>
        <p:spPr>
          <a:xfrm>
            <a:off x="467544" y="3130948"/>
            <a:ext cx="8208912" cy="2723823"/>
          </a:xfrm>
          <a:prstGeom prst="rect">
            <a:avLst/>
          </a:prstGeom>
          <a:noFill/>
        </p:spPr>
        <p:txBody>
          <a:bodyPr wrap="square" rtlCol="0">
            <a:spAutoFit/>
          </a:bodyPr>
          <a:lstStyle/>
          <a:p>
            <a:pPr algn="just"/>
            <a:r>
              <a:rPr lang="es-ES" sz="1700" dirty="0"/>
              <a:t>Ven degradado, quiero decir: acude a tu Padre Celestial en tu estado de pecado y </a:t>
            </a:r>
            <a:r>
              <a:rPr lang="es-ES" sz="1700" dirty="0" smtClean="0"/>
              <a:t>miseria. Acude </a:t>
            </a:r>
            <a:r>
              <a:rPr lang="es-ES" sz="1700" dirty="0"/>
              <a:t>a Jesús tal como eres, espiritualmente leproso, sucio desnudo, ni apto para vivir, ni apto para morir tampoco. Acudan ustedes que son como escoria de la creación, aun cuando no se atrevan a esperar más que la muerte. Acudan aun cuando la desesperación les oprima el pecho cual pesadilla horrible, pidiendo que el Señor los justifique como a otros impíos. ¿Por qué no lo haría? Acudan, porque esta gran misericordia de Dios esta destinada para personas como ustedes.</a:t>
            </a:r>
          </a:p>
          <a:p>
            <a:endParaRPr lang="es-ES" dirty="0"/>
          </a:p>
        </p:txBody>
      </p:sp>
    </p:spTree>
    <p:extLst>
      <p:ext uri="{BB962C8B-B14F-4D97-AF65-F5344CB8AC3E}">
        <p14:creationId xmlns:p14="http://schemas.microsoft.com/office/powerpoint/2010/main" val="1613764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Dios es el que Justifica</a:t>
            </a:r>
            <a:endParaRPr lang="es-ES" dirty="0"/>
          </a:p>
        </p:txBody>
      </p:sp>
      <p:sp>
        <p:nvSpPr>
          <p:cNvPr id="3" name="2 Marcador de contenido"/>
          <p:cNvSpPr>
            <a:spLocks noGrp="1"/>
          </p:cNvSpPr>
          <p:nvPr>
            <p:ph idx="1"/>
          </p:nvPr>
        </p:nvSpPr>
        <p:spPr>
          <a:xfrm>
            <a:off x="502920" y="530352"/>
            <a:ext cx="8183880" cy="738408"/>
          </a:xfrm>
        </p:spPr>
        <p:txBody>
          <a:bodyPr/>
          <a:lstStyle/>
          <a:p>
            <a:r>
              <a:rPr lang="es-CL" dirty="0" smtClean="0"/>
              <a:t>Justificando a perversos… </a:t>
            </a:r>
            <a:endParaRPr lang="es-ES" dirty="0"/>
          </a:p>
        </p:txBody>
      </p:sp>
      <p:sp>
        <p:nvSpPr>
          <p:cNvPr id="4" name="3 Rectángulo redondeado"/>
          <p:cNvSpPr/>
          <p:nvPr/>
        </p:nvSpPr>
        <p:spPr>
          <a:xfrm>
            <a:off x="755576" y="2276872"/>
            <a:ext cx="2304256" cy="180020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S"/>
          </a:p>
        </p:txBody>
      </p:sp>
      <p:sp>
        <p:nvSpPr>
          <p:cNvPr id="5" name="4 CuadroTexto"/>
          <p:cNvSpPr txBox="1"/>
          <p:nvPr/>
        </p:nvSpPr>
        <p:spPr>
          <a:xfrm>
            <a:off x="971600" y="2492896"/>
            <a:ext cx="1872208" cy="1200329"/>
          </a:xfrm>
          <a:prstGeom prst="rect">
            <a:avLst/>
          </a:prstGeom>
          <a:noFill/>
        </p:spPr>
        <p:txBody>
          <a:bodyPr wrap="square" rtlCol="0">
            <a:spAutoFit/>
          </a:bodyPr>
          <a:lstStyle/>
          <a:p>
            <a:pPr algn="ctr"/>
            <a:r>
              <a:rPr lang="es-CL" dirty="0" smtClean="0"/>
              <a:t>DIOS JUSTIFICA A PERSONAS CULPABLES</a:t>
            </a:r>
            <a:endParaRPr lang="es-ES" dirty="0"/>
          </a:p>
        </p:txBody>
      </p:sp>
      <p:sp>
        <p:nvSpPr>
          <p:cNvPr id="6" name="5 Flecha derecha"/>
          <p:cNvSpPr/>
          <p:nvPr/>
        </p:nvSpPr>
        <p:spPr>
          <a:xfrm>
            <a:off x="3275856" y="2972998"/>
            <a:ext cx="1224136" cy="40794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
          </a:p>
        </p:txBody>
      </p:sp>
      <p:sp>
        <p:nvSpPr>
          <p:cNvPr id="7" name="6 Rectángulo redondeado"/>
          <p:cNvSpPr/>
          <p:nvPr/>
        </p:nvSpPr>
        <p:spPr>
          <a:xfrm>
            <a:off x="4716016" y="1760766"/>
            <a:ext cx="3672408" cy="324036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s-ES"/>
          </a:p>
        </p:txBody>
      </p:sp>
      <p:sp>
        <p:nvSpPr>
          <p:cNvPr id="8" name="7 CuadroTexto"/>
          <p:cNvSpPr txBox="1"/>
          <p:nvPr/>
        </p:nvSpPr>
        <p:spPr>
          <a:xfrm>
            <a:off x="5040052" y="2475562"/>
            <a:ext cx="3024336" cy="1754326"/>
          </a:xfrm>
          <a:prstGeom prst="rect">
            <a:avLst/>
          </a:prstGeom>
          <a:noFill/>
        </p:spPr>
        <p:txBody>
          <a:bodyPr wrap="square" rtlCol="0">
            <a:spAutoFit/>
          </a:bodyPr>
          <a:lstStyle/>
          <a:p>
            <a:pPr algn="ctr"/>
            <a:r>
              <a:rPr lang="es-CL" dirty="0" smtClean="0"/>
              <a:t>PEDRO</a:t>
            </a:r>
          </a:p>
          <a:p>
            <a:pPr algn="ctr"/>
            <a:r>
              <a:rPr lang="es-CL" dirty="0" smtClean="0"/>
              <a:t>PABLO</a:t>
            </a:r>
          </a:p>
          <a:p>
            <a:pPr algn="ctr"/>
            <a:r>
              <a:rPr lang="es-CL" dirty="0" smtClean="0"/>
              <a:t>LEVÍ</a:t>
            </a:r>
          </a:p>
          <a:p>
            <a:pPr algn="ctr"/>
            <a:r>
              <a:rPr lang="es-CL" dirty="0" smtClean="0"/>
              <a:t>ZAQUEO</a:t>
            </a:r>
          </a:p>
          <a:p>
            <a:pPr algn="ctr"/>
            <a:r>
              <a:rPr lang="es-CL" dirty="0" smtClean="0"/>
              <a:t>LA MUJER SAMARITANA</a:t>
            </a:r>
          </a:p>
          <a:p>
            <a:endParaRPr lang="es-ES" dirty="0"/>
          </a:p>
        </p:txBody>
      </p:sp>
    </p:spTree>
    <p:extLst>
      <p:ext uri="{BB962C8B-B14F-4D97-AF65-F5344CB8AC3E}">
        <p14:creationId xmlns:p14="http://schemas.microsoft.com/office/powerpoint/2010/main" val="1613764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Dios es el que Justifica</a:t>
            </a:r>
            <a:endParaRPr lang="es-ES" dirty="0"/>
          </a:p>
        </p:txBody>
      </p:sp>
      <p:sp>
        <p:nvSpPr>
          <p:cNvPr id="3" name="2 Marcador de contenido"/>
          <p:cNvSpPr>
            <a:spLocks noGrp="1"/>
          </p:cNvSpPr>
          <p:nvPr>
            <p:ph idx="1"/>
          </p:nvPr>
        </p:nvSpPr>
        <p:spPr>
          <a:xfrm>
            <a:off x="502920" y="530352"/>
            <a:ext cx="8183880" cy="738408"/>
          </a:xfrm>
        </p:spPr>
        <p:txBody>
          <a:bodyPr/>
          <a:lstStyle/>
          <a:p>
            <a:r>
              <a:rPr lang="es-CL" dirty="0" smtClean="0"/>
              <a:t>Sólo Dios lo puede hacer….. Justificar</a:t>
            </a:r>
            <a:endParaRPr lang="es-ES" dirty="0"/>
          </a:p>
        </p:txBody>
      </p:sp>
      <p:sp>
        <p:nvSpPr>
          <p:cNvPr id="4" name="3 Rectángulo redondeado"/>
          <p:cNvSpPr/>
          <p:nvPr/>
        </p:nvSpPr>
        <p:spPr>
          <a:xfrm>
            <a:off x="1619672" y="1052736"/>
            <a:ext cx="5832648" cy="504056"/>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s-ES"/>
          </a:p>
        </p:txBody>
      </p:sp>
      <p:sp>
        <p:nvSpPr>
          <p:cNvPr id="5" name="4 CuadroTexto"/>
          <p:cNvSpPr txBox="1"/>
          <p:nvPr/>
        </p:nvSpPr>
        <p:spPr>
          <a:xfrm>
            <a:off x="899592" y="1120098"/>
            <a:ext cx="7344816" cy="369332"/>
          </a:xfrm>
          <a:prstGeom prst="rect">
            <a:avLst/>
          </a:prstGeom>
          <a:noFill/>
        </p:spPr>
        <p:txBody>
          <a:bodyPr wrap="square" rtlCol="0">
            <a:spAutoFit/>
          </a:bodyPr>
          <a:lstStyle/>
          <a:p>
            <a:pPr algn="ctr"/>
            <a:r>
              <a:rPr lang="es-CL" dirty="0" smtClean="0"/>
              <a:t>¿Por qué solo Dios puede justificar al Impío?</a:t>
            </a:r>
            <a:endParaRPr lang="es-ES" dirty="0"/>
          </a:p>
        </p:txBody>
      </p:sp>
      <p:sp>
        <p:nvSpPr>
          <p:cNvPr id="6" name="5 Flecha abajo"/>
          <p:cNvSpPr/>
          <p:nvPr/>
        </p:nvSpPr>
        <p:spPr>
          <a:xfrm>
            <a:off x="3946167" y="1818750"/>
            <a:ext cx="720080" cy="57606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7" name="6 Rectángulo redondeado"/>
          <p:cNvSpPr/>
          <p:nvPr/>
        </p:nvSpPr>
        <p:spPr>
          <a:xfrm>
            <a:off x="539552" y="2564904"/>
            <a:ext cx="7992888" cy="1224136"/>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s-ES"/>
          </a:p>
        </p:txBody>
      </p:sp>
      <p:sp>
        <p:nvSpPr>
          <p:cNvPr id="8" name="7 CuadroTexto"/>
          <p:cNvSpPr txBox="1"/>
          <p:nvPr/>
        </p:nvSpPr>
        <p:spPr>
          <a:xfrm>
            <a:off x="683568" y="2708920"/>
            <a:ext cx="7560840" cy="769441"/>
          </a:xfrm>
          <a:prstGeom prst="rect">
            <a:avLst/>
          </a:prstGeom>
          <a:noFill/>
        </p:spPr>
        <p:txBody>
          <a:bodyPr wrap="square" rtlCol="0">
            <a:spAutoFit/>
          </a:bodyPr>
          <a:lstStyle/>
          <a:p>
            <a:pPr algn="ctr"/>
            <a:r>
              <a:rPr lang="es-ES" sz="2200" dirty="0" smtClean="0"/>
              <a:t>«Contra ti, contra </a:t>
            </a:r>
            <a:r>
              <a:rPr lang="es-ES" sz="2200" dirty="0"/>
              <a:t>ti solo he pecado, y he hecho lo malo delante de tus </a:t>
            </a:r>
            <a:r>
              <a:rPr lang="es-ES" sz="2200" dirty="0" smtClean="0"/>
              <a:t>ojos» Salmo 51:4</a:t>
            </a:r>
            <a:endParaRPr lang="es-ES" sz="2200" dirty="0"/>
          </a:p>
        </p:txBody>
      </p:sp>
      <p:sp>
        <p:nvSpPr>
          <p:cNvPr id="9" name="8 Flecha abajo"/>
          <p:cNvSpPr/>
          <p:nvPr/>
        </p:nvSpPr>
        <p:spPr>
          <a:xfrm>
            <a:off x="3946167" y="3861048"/>
            <a:ext cx="864096" cy="50405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10" name="9 Rectángulo redondeado"/>
          <p:cNvSpPr/>
          <p:nvPr/>
        </p:nvSpPr>
        <p:spPr>
          <a:xfrm>
            <a:off x="539552" y="4509120"/>
            <a:ext cx="7992888" cy="792088"/>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s-ES"/>
          </a:p>
        </p:txBody>
      </p:sp>
      <p:sp>
        <p:nvSpPr>
          <p:cNvPr id="11" name="10 CuadroTexto"/>
          <p:cNvSpPr txBox="1"/>
          <p:nvPr/>
        </p:nvSpPr>
        <p:spPr>
          <a:xfrm>
            <a:off x="683568" y="4509120"/>
            <a:ext cx="7704856" cy="923330"/>
          </a:xfrm>
          <a:prstGeom prst="rect">
            <a:avLst/>
          </a:prstGeom>
          <a:noFill/>
        </p:spPr>
        <p:txBody>
          <a:bodyPr wrap="square" rtlCol="0">
            <a:spAutoFit/>
          </a:bodyPr>
          <a:lstStyle/>
          <a:p>
            <a:pPr algn="ctr"/>
            <a:r>
              <a:rPr lang="es-ES" dirty="0"/>
              <a:t>Lo que debemos a Dios, nuestro </a:t>
            </a:r>
            <a:r>
              <a:rPr lang="es-ES" dirty="0" smtClean="0"/>
              <a:t>gran Creador </a:t>
            </a:r>
            <a:r>
              <a:rPr lang="es-ES" dirty="0"/>
              <a:t>puede perdonar, si así le place; y si lo perdona, perdonado queda.</a:t>
            </a:r>
          </a:p>
          <a:p>
            <a:endParaRPr lang="es-ES" dirty="0"/>
          </a:p>
        </p:txBody>
      </p:sp>
    </p:spTree>
    <p:extLst>
      <p:ext uri="{BB962C8B-B14F-4D97-AF65-F5344CB8AC3E}">
        <p14:creationId xmlns:p14="http://schemas.microsoft.com/office/powerpoint/2010/main" val="41967281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740</TotalTime>
  <Words>1253</Words>
  <Application>Microsoft Office PowerPoint</Application>
  <PresentationFormat>Presentación en pantalla (4:3)</PresentationFormat>
  <Paragraphs>62</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Aspecto</vt:lpstr>
      <vt:lpstr>El Evangelio: Dios Justifica al Impío</vt:lpstr>
      <vt:lpstr>Dios Justifica al Impío</vt:lpstr>
      <vt:lpstr>Dios Justifica al Impío</vt:lpstr>
      <vt:lpstr>Dios Justifica al Impío</vt:lpstr>
      <vt:lpstr>Dios Justifica al Impío</vt:lpstr>
      <vt:lpstr>Dios Justifica al Impío</vt:lpstr>
      <vt:lpstr>Dios Justifica al Impío</vt:lpstr>
      <vt:lpstr>Dios es el que Justifica</vt:lpstr>
      <vt:lpstr>Dios es el que Justifica</vt:lpstr>
      <vt:lpstr>Dios es el que Justifica</vt:lpstr>
      <vt:lpstr>Justo y Justificador</vt:lpstr>
      <vt:lpstr>Justo y Justificador</vt:lpstr>
      <vt:lpstr>Justo y Justificador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Evangelio: Dios Justifica al Impío</dc:title>
  <dc:creator>Jose</dc:creator>
  <cp:lastModifiedBy>Jose</cp:lastModifiedBy>
  <cp:revision>35</cp:revision>
  <dcterms:created xsi:type="dcterms:W3CDTF">2015-04-25T11:54:56Z</dcterms:created>
  <dcterms:modified xsi:type="dcterms:W3CDTF">2015-04-26T18:19:51Z</dcterms:modified>
</cp:coreProperties>
</file>