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5" r:id="rId18"/>
    <p:sldId id="271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07933-9544-4016-AE0A-7646A5E45B9A}" type="datetimeFigureOut">
              <a:rPr lang="es-ES" smtClean="0"/>
              <a:t>17/05/2015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1BA42-2B84-450D-B0B6-7FCFDE1150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07933-9544-4016-AE0A-7646A5E45B9A}" type="datetimeFigureOut">
              <a:rPr lang="es-ES" smtClean="0"/>
              <a:t>17/05/2015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1BA42-2B84-450D-B0B6-7FCFDE1150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07933-9544-4016-AE0A-7646A5E45B9A}" type="datetimeFigureOut">
              <a:rPr lang="es-ES" smtClean="0"/>
              <a:t>17/05/2015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1BA42-2B84-450D-B0B6-7FCFDE1150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07933-9544-4016-AE0A-7646A5E45B9A}" type="datetimeFigureOut">
              <a:rPr lang="es-ES" smtClean="0"/>
              <a:t>17/05/2015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1BA42-2B84-450D-B0B6-7FCFDE1150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07933-9544-4016-AE0A-7646A5E45B9A}" type="datetimeFigureOut">
              <a:rPr lang="es-ES" smtClean="0"/>
              <a:t>17/05/2015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1BA42-2B84-450D-B0B6-7FCFDE1150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07933-9544-4016-AE0A-7646A5E45B9A}" type="datetimeFigureOut">
              <a:rPr lang="es-ES" smtClean="0"/>
              <a:t>17/05/2015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1BA42-2B84-450D-B0B6-7FCFDE1150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07933-9544-4016-AE0A-7646A5E45B9A}" type="datetimeFigureOut">
              <a:rPr lang="es-ES" smtClean="0"/>
              <a:t>17/05/2015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1BA42-2B84-450D-B0B6-7FCFDE1150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07933-9544-4016-AE0A-7646A5E45B9A}" type="datetimeFigureOut">
              <a:rPr lang="es-ES" smtClean="0"/>
              <a:t>17/05/2015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1BA42-2B84-450D-B0B6-7FCFDE1150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07933-9544-4016-AE0A-7646A5E45B9A}" type="datetimeFigureOut">
              <a:rPr lang="es-ES" smtClean="0"/>
              <a:t>17/05/2015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1BA42-2B84-450D-B0B6-7FCFDE1150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07933-9544-4016-AE0A-7646A5E45B9A}" type="datetimeFigureOut">
              <a:rPr lang="es-ES" smtClean="0"/>
              <a:t>17/05/2015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1BA42-2B84-450D-B0B6-7FCFDE11502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07933-9544-4016-AE0A-7646A5E45B9A}" type="datetimeFigureOut">
              <a:rPr lang="es-ES" smtClean="0"/>
              <a:t>17/05/2015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C1BA42-2B84-450D-B0B6-7FCFDE115020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307933-9544-4016-AE0A-7646A5E45B9A}" type="datetimeFigureOut">
              <a:rPr lang="es-ES" smtClean="0"/>
              <a:t>17/05/2015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C1BA42-2B84-450D-B0B6-7FCFDE11502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El Evangelio en el Apocalipsis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L" dirty="0" smtClean="0"/>
              <a:t>17/05/2015</a:t>
            </a:r>
          </a:p>
          <a:p>
            <a:r>
              <a:rPr lang="es-CL" dirty="0" smtClean="0"/>
              <a:t>Iglesia Bautista Gracia Soberana</a:t>
            </a:r>
          </a:p>
          <a:p>
            <a:r>
              <a:rPr lang="es-CL" dirty="0" smtClean="0"/>
              <a:t>Serie: El Evangelio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133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 Centralidad del Evangelio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38408"/>
          </a:xfrm>
        </p:spPr>
        <p:txBody>
          <a:bodyPr>
            <a:normAutofit fontScale="92500"/>
          </a:bodyPr>
          <a:lstStyle/>
          <a:p>
            <a:r>
              <a:rPr lang="es-CL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Cristo es el significado de la Segunda Venida</a:t>
            </a:r>
            <a:endParaRPr lang="es-ES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1043608" y="1196752"/>
            <a:ext cx="6984776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1199278" y="1220559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/>
              <a:t>Su regreso en gloria será para concluir la obra terminada en su vida, muerte y resurrección. </a:t>
            </a:r>
            <a:endParaRPr lang="es-ES" sz="24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997108" y="2774540"/>
            <a:ext cx="3504042" cy="237626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1386804" y="3054731"/>
            <a:ext cx="27246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dirty="0" smtClean="0"/>
              <a:t>Cristo no regresa para realizar una nueva obra</a:t>
            </a:r>
            <a:endParaRPr lang="es-ES" sz="2800" dirty="0"/>
          </a:p>
        </p:txBody>
      </p:sp>
      <p:sp>
        <p:nvSpPr>
          <p:cNvPr id="8" name="7 Elipse"/>
          <p:cNvSpPr/>
          <p:nvPr/>
        </p:nvSpPr>
        <p:spPr>
          <a:xfrm>
            <a:off x="5484130" y="2540352"/>
            <a:ext cx="2304256" cy="2333873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0" name="9 Conector recto"/>
          <p:cNvCxnSpPr>
            <a:stCxn id="8" idx="3"/>
          </p:cNvCxnSpPr>
          <p:nvPr/>
        </p:nvCxnSpPr>
        <p:spPr>
          <a:xfrm flipV="1">
            <a:off x="5821580" y="2783959"/>
            <a:ext cx="1569363" cy="174847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8845826">
            <a:off x="5300132" y="3015547"/>
            <a:ext cx="2445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CORDERO</a:t>
            </a:r>
            <a:endParaRPr lang="es-ES" sz="2800" dirty="0"/>
          </a:p>
        </p:txBody>
      </p:sp>
      <p:sp>
        <p:nvSpPr>
          <p:cNvPr id="12" name="11 CuadroTexto"/>
          <p:cNvSpPr txBox="1"/>
          <p:nvPr/>
        </p:nvSpPr>
        <p:spPr>
          <a:xfrm rot="18913601">
            <a:off x="6176713" y="3620172"/>
            <a:ext cx="166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LEÓN</a:t>
            </a:r>
            <a:endParaRPr lang="es-ES" sz="3200" dirty="0"/>
          </a:p>
        </p:txBody>
      </p:sp>
      <p:sp>
        <p:nvSpPr>
          <p:cNvPr id="13" name="12 Rectángulo"/>
          <p:cNvSpPr/>
          <p:nvPr/>
        </p:nvSpPr>
        <p:spPr>
          <a:xfrm>
            <a:off x="5004048" y="4927468"/>
            <a:ext cx="3600400" cy="5746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5004048" y="4966138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dirty="0" smtClean="0"/>
              <a:t>2 Corintios 5:4 - </a:t>
            </a:r>
            <a:r>
              <a:rPr lang="es-CL" sz="3200" dirty="0" smtClean="0"/>
              <a:t>7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20158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11" grpId="0"/>
      <p:bldP spid="12" grpId="0"/>
      <p:bldP spid="13" grpId="0" animBg="1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 Tribulación y el Reino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82424"/>
          </a:xfrm>
        </p:spPr>
        <p:txBody>
          <a:bodyPr/>
          <a:lstStyle/>
          <a:p>
            <a:r>
              <a:rPr lang="es-CL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Nuestros Sufrimientos en Cristo</a:t>
            </a:r>
            <a:endParaRPr lang="es-ES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797852" y="1628800"/>
            <a:ext cx="2808312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971600" y="1772816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 smtClean="0"/>
              <a:t>Apocalipsis 1:9 - 11</a:t>
            </a:r>
            <a:endParaRPr lang="es-ES" sz="3200" dirty="0"/>
          </a:p>
        </p:txBody>
      </p:sp>
      <p:sp>
        <p:nvSpPr>
          <p:cNvPr id="6" name="5 Flecha derecha"/>
          <p:cNvSpPr/>
          <p:nvPr/>
        </p:nvSpPr>
        <p:spPr>
          <a:xfrm>
            <a:off x="3995936" y="1988840"/>
            <a:ext cx="1440160" cy="64807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5803184" y="1628800"/>
            <a:ext cx="2376264" cy="122413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5803184" y="1988840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/>
              <a:t>SUFRIMIENTO</a:t>
            </a:r>
            <a:endParaRPr lang="es-ES" sz="2400" dirty="0"/>
          </a:p>
        </p:txBody>
      </p:sp>
      <p:sp>
        <p:nvSpPr>
          <p:cNvPr id="9" name="8 Flecha abajo"/>
          <p:cNvSpPr/>
          <p:nvPr/>
        </p:nvSpPr>
        <p:spPr>
          <a:xfrm>
            <a:off x="6703284" y="2996952"/>
            <a:ext cx="576064" cy="57606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6084168" y="3717032"/>
            <a:ext cx="2095280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6084168" y="3789040"/>
            <a:ext cx="2095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/>
              <a:t>Juan 16:33</a:t>
            </a:r>
            <a:endParaRPr lang="es-ES" sz="2400" dirty="0"/>
          </a:p>
        </p:txBody>
      </p:sp>
      <p:sp>
        <p:nvSpPr>
          <p:cNvPr id="12" name="11 Flecha abajo"/>
          <p:cNvSpPr/>
          <p:nvPr/>
        </p:nvSpPr>
        <p:spPr>
          <a:xfrm rot="2995949">
            <a:off x="4790830" y="2661530"/>
            <a:ext cx="648072" cy="1253753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 redondeado"/>
          <p:cNvSpPr/>
          <p:nvPr/>
        </p:nvSpPr>
        <p:spPr>
          <a:xfrm>
            <a:off x="2158155" y="3471849"/>
            <a:ext cx="2304256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2266885" y="3602917"/>
            <a:ext cx="2086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Salmo 79:5</a:t>
            </a:r>
          </a:p>
          <a:p>
            <a:pPr algn="ctr"/>
            <a:r>
              <a:rPr lang="es-CL" dirty="0" smtClean="0"/>
              <a:t>Apocalipsis 6:10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9219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/>
      <p:bldP spid="9" grpId="0" animBg="1"/>
      <p:bldP spid="10" grpId="0" animBg="1"/>
      <p:bldP spid="11" grpId="0"/>
      <p:bldP spid="12" grpId="0" animBg="1"/>
      <p:bldP spid="13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 Tribulación y el Reino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r>
              <a:rPr lang="es-CL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La Causa de Nuestro Sufrimiento</a:t>
            </a:r>
            <a:endParaRPr lang="es-ES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899592" y="1340768"/>
            <a:ext cx="2664296" cy="93610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derecha"/>
          <p:cNvSpPr/>
          <p:nvPr/>
        </p:nvSpPr>
        <p:spPr>
          <a:xfrm>
            <a:off x="3851920" y="1427584"/>
            <a:ext cx="151216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5580112" y="1340768"/>
            <a:ext cx="2520280" cy="115212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1007604" y="1556792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SUFRIMIENTO</a:t>
            </a:r>
            <a:endParaRPr lang="es-ES" sz="2400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688124" y="1485654"/>
            <a:ext cx="23042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dirty="0" smtClean="0"/>
              <a:t>CAÍDA DEL HOMBRE</a:t>
            </a:r>
            <a:endParaRPr lang="es-ES" sz="2800" dirty="0"/>
          </a:p>
        </p:txBody>
      </p:sp>
      <p:sp>
        <p:nvSpPr>
          <p:cNvPr id="9" name="8 Flecha abajo"/>
          <p:cNvSpPr/>
          <p:nvPr/>
        </p:nvSpPr>
        <p:spPr>
          <a:xfrm>
            <a:off x="6552220" y="2708920"/>
            <a:ext cx="576064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ortar y redondear rectángulo de esquina sencilla"/>
          <p:cNvSpPr/>
          <p:nvPr/>
        </p:nvSpPr>
        <p:spPr>
          <a:xfrm>
            <a:off x="5364088" y="3573016"/>
            <a:ext cx="3096344" cy="864096"/>
          </a:xfrm>
          <a:prstGeom prst="snip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5364088" y="368189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Génesis 3:17 – 18 Romanos 8:20-21 </a:t>
            </a:r>
            <a:endParaRPr lang="es-ES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755576" y="2852936"/>
            <a:ext cx="4104456" cy="26776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755576" y="2852936"/>
            <a:ext cx="39604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dirty="0" smtClean="0"/>
              <a:t>Nosotros y todo el género humano somos colectivamente culpables porque todos hemos pecado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52318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/>
      <p:bldP spid="12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Tribulación y el Reino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10416"/>
          </a:xfrm>
        </p:spPr>
        <p:txBody>
          <a:bodyPr/>
          <a:lstStyle/>
          <a:p>
            <a:r>
              <a:rPr lang="es-CL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El Sufrimiento del Cristiano</a:t>
            </a:r>
            <a:endParaRPr lang="es-ES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755576" y="1340767"/>
            <a:ext cx="3096344" cy="120032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971600" y="1340768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Nuestra vida está escondida en Cristo </a:t>
            </a:r>
          </a:p>
          <a:p>
            <a:pPr algn="ctr"/>
            <a:r>
              <a:rPr lang="es-CL" dirty="0" smtClean="0"/>
              <a:t>Colosenses 3:3</a:t>
            </a:r>
          </a:p>
          <a:p>
            <a:pPr algn="ctr"/>
            <a:r>
              <a:rPr lang="es-CL" dirty="0" smtClean="0"/>
              <a:t>1 Juan 3:2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4716016" y="1340768"/>
            <a:ext cx="3744416" cy="120032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4860032" y="1340768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SUFRIREMOS: </a:t>
            </a:r>
          </a:p>
          <a:p>
            <a:pPr algn="ctr"/>
            <a:r>
              <a:rPr lang="es-CL" dirty="0" smtClean="0"/>
              <a:t>Colosenses 1:24</a:t>
            </a:r>
          </a:p>
          <a:p>
            <a:pPr algn="ctr"/>
            <a:r>
              <a:rPr lang="es-CL" dirty="0" smtClean="0"/>
              <a:t>2 </a:t>
            </a:r>
            <a:r>
              <a:rPr lang="es-CL" dirty="0" smtClean="0"/>
              <a:t>Corintios </a:t>
            </a:r>
            <a:r>
              <a:rPr lang="es-CL" dirty="0" smtClean="0"/>
              <a:t>1:5</a:t>
            </a:r>
          </a:p>
          <a:p>
            <a:pPr algn="ctr"/>
            <a:r>
              <a:rPr lang="es-CL" dirty="0" smtClean="0"/>
              <a:t>1 Pedro </a:t>
            </a:r>
            <a:r>
              <a:rPr lang="es-CL" dirty="0" smtClean="0"/>
              <a:t>4:13,16 </a:t>
            </a:r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755576" y="3068960"/>
            <a:ext cx="3096344" cy="136815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971600" y="3212976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¿Qué produce el sufrimiento?</a:t>
            </a:r>
          </a:p>
          <a:p>
            <a:pPr algn="ctr"/>
            <a:r>
              <a:rPr lang="es-CL" dirty="0" smtClean="0"/>
              <a:t>Romanos 5:3 -5</a:t>
            </a:r>
            <a:endParaRPr lang="es-ES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4681055" y="3140968"/>
            <a:ext cx="3744416" cy="122413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4860032" y="3212976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EL SUFRIMIENTO ES UNA MARCA DE LOS HIJOS</a:t>
            </a:r>
          </a:p>
          <a:p>
            <a:pPr algn="ctr"/>
            <a:r>
              <a:rPr lang="es-CL" dirty="0" smtClean="0"/>
              <a:t>Romanos 8:15 - 18</a:t>
            </a:r>
            <a:endParaRPr lang="es-ES" dirty="0"/>
          </a:p>
        </p:txBody>
      </p:sp>
      <p:sp>
        <p:nvSpPr>
          <p:cNvPr id="13" name="12 Rectángulo"/>
          <p:cNvSpPr/>
          <p:nvPr/>
        </p:nvSpPr>
        <p:spPr>
          <a:xfrm>
            <a:off x="1763688" y="4581128"/>
            <a:ext cx="5616624" cy="7920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1907704" y="4725144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TODAS LAS COSAS NOS AYUDAN A BIEN</a:t>
            </a:r>
          </a:p>
          <a:p>
            <a:pPr algn="ctr"/>
            <a:r>
              <a:rPr lang="es-CL" dirty="0" smtClean="0"/>
              <a:t>ROMANOS 8:28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806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 Tribulación y El Reino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r>
              <a:rPr lang="es-CL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La Victoria de Cristo</a:t>
            </a:r>
            <a:endParaRPr lang="es-ES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71600" y="1340768"/>
            <a:ext cx="6840760" cy="38164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1115616" y="1484784"/>
            <a:ext cx="655272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dirty="0" smtClean="0"/>
              <a:t>Victoria Real y Total de Cristo en la Cruz:</a:t>
            </a:r>
          </a:p>
          <a:p>
            <a:pPr algn="ctr"/>
            <a:endParaRPr lang="es-CL" sz="2800" dirty="0"/>
          </a:p>
          <a:p>
            <a:pPr algn="ctr"/>
            <a:r>
              <a:rPr lang="es-ES" sz="2800" b="1" baseline="30000" dirty="0"/>
              <a:t> </a:t>
            </a:r>
            <a:r>
              <a:rPr lang="es-ES" sz="2800" dirty="0"/>
              <a:t>y despojando a los principados y a las potestades, los exhibió públicamente, triunfando sobre ellos en la cruz</a:t>
            </a:r>
            <a:r>
              <a:rPr lang="es-ES" sz="2800" dirty="0" smtClean="0"/>
              <a:t>. </a:t>
            </a:r>
            <a:r>
              <a:rPr lang="es-CL" sz="2800" dirty="0"/>
              <a:t>Colosenses 2:15</a:t>
            </a:r>
          </a:p>
          <a:p>
            <a:endParaRPr lang="es-CL" sz="28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5264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Justificación por la Fe en el Apocalipsis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82424"/>
          </a:xfrm>
        </p:spPr>
        <p:txBody>
          <a:bodyPr/>
          <a:lstStyle/>
          <a:p>
            <a:r>
              <a:rPr lang="es-CL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La Soberanía de Dios en la Salvación </a:t>
            </a:r>
            <a:endParaRPr lang="es-ES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827584" y="1340768"/>
            <a:ext cx="7488832" cy="3600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827584" y="1484784"/>
            <a:ext cx="748883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/>
              <a:t>Apocalipsis 7:13 – 14</a:t>
            </a:r>
          </a:p>
          <a:p>
            <a:pPr algn="ctr"/>
            <a:endParaRPr lang="es-CL" dirty="0"/>
          </a:p>
          <a:p>
            <a:pPr algn="ctr"/>
            <a:r>
              <a:rPr lang="es-ES" sz="2400" dirty="0"/>
              <a:t>Entonces uno de los ancianos habló, diciéndome: Estos que están vestidos de ropas blancas, ¿quiénes son, y de dónde han </a:t>
            </a:r>
            <a:r>
              <a:rPr lang="es-ES" sz="2400" dirty="0" smtClean="0"/>
              <a:t>venido? Yo </a:t>
            </a:r>
            <a:r>
              <a:rPr lang="es-ES" sz="2400" dirty="0"/>
              <a:t>le dije: Señor, tú lo sabes. Y él me dijo: Estos son los que han salido de la gran tribulación, y han lavado sus ropas, y las han emblanquecido en la sangre del Cordero.</a:t>
            </a: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330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Justificación por la Fe en el Apocalipsis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82424"/>
          </a:xfrm>
        </p:spPr>
        <p:txBody>
          <a:bodyPr/>
          <a:lstStyle/>
          <a:p>
            <a:r>
              <a:rPr lang="es-CL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Una Historia Conocida… </a:t>
            </a:r>
            <a:endParaRPr lang="es-ES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611560" y="1196752"/>
            <a:ext cx="4032448" cy="374441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4756154" y="1196752"/>
            <a:ext cx="3776286" cy="374441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611560" y="1360800"/>
            <a:ext cx="41445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Apocalipsis 1:5 -6</a:t>
            </a:r>
          </a:p>
          <a:p>
            <a:pPr algn="ctr"/>
            <a:endParaRPr lang="es-CL" dirty="0"/>
          </a:p>
          <a:p>
            <a:pPr algn="ctr"/>
            <a:r>
              <a:rPr lang="es-ES" dirty="0"/>
              <a:t>y de Jesucristo el testigo fiel, el primogénito de los muertos, y el soberano de los reyes de la tierra. Al que nos amó, y nos lavó de nuestros pecados con su </a:t>
            </a:r>
            <a:r>
              <a:rPr lang="es-ES" dirty="0" smtClean="0"/>
              <a:t>sangre, y </a:t>
            </a:r>
            <a:r>
              <a:rPr lang="es-ES" dirty="0"/>
              <a:t>nos hizo reyes y sacerdotes para Dios, su Padre; a él sea gloria e imperio por los siglos de los siglos. Amén.</a:t>
            </a:r>
          </a:p>
          <a:p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4756154" y="1199807"/>
            <a:ext cx="380363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Éxodo 19:4 – 6</a:t>
            </a:r>
          </a:p>
          <a:p>
            <a:pPr algn="ctr"/>
            <a:endParaRPr lang="es-CL" dirty="0"/>
          </a:p>
          <a:p>
            <a:pPr algn="ctr"/>
            <a:r>
              <a:rPr lang="es-ES" sz="1700" dirty="0"/>
              <a:t>Vosotros visteis lo que hice a los egipcios, y cómo os tomé sobre alas de águilas, y os he traído a </a:t>
            </a:r>
            <a:r>
              <a:rPr lang="es-ES" sz="1700" dirty="0" smtClean="0"/>
              <a:t>mí, </a:t>
            </a:r>
            <a:r>
              <a:rPr lang="es-ES" sz="1700" dirty="0"/>
              <a:t>pues, si diereis oído a mi voz, y guardareis mi pacto, vosotros seréis mi especial tesoro sobre todos los pueblos; porque mía es toda la </a:t>
            </a:r>
            <a:r>
              <a:rPr lang="es-ES" sz="1700" dirty="0" smtClean="0"/>
              <a:t>tierra. Y  </a:t>
            </a:r>
            <a:r>
              <a:rPr lang="es-ES" sz="1700" dirty="0"/>
              <a:t>vosotros me seréis un reino de sacerdotes, y gente santa. Estas son las palabras que dirás a los hijos de Israel.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707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239188"/>
            <a:ext cx="4032448" cy="1051560"/>
          </a:xfrm>
        </p:spPr>
        <p:txBody>
          <a:bodyPr>
            <a:normAutofit/>
          </a:bodyPr>
          <a:lstStyle/>
          <a:p>
            <a:r>
              <a:rPr lang="es-CL" sz="2400" dirty="0"/>
              <a:t>Justificación por la Fe en el Apocalipsis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r>
              <a:rPr lang="es-CL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El Evangelio en las Epístolas Apocalípticas</a:t>
            </a:r>
            <a:endParaRPr lang="es-ES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755576" y="1268760"/>
            <a:ext cx="3456384" cy="122413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4821560" y="4149080"/>
            <a:ext cx="3456384" cy="12241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 redondeado"/>
          <p:cNvSpPr/>
          <p:nvPr/>
        </p:nvSpPr>
        <p:spPr>
          <a:xfrm>
            <a:off x="755576" y="4015052"/>
            <a:ext cx="3456384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 redondeado"/>
          <p:cNvSpPr/>
          <p:nvPr/>
        </p:nvSpPr>
        <p:spPr>
          <a:xfrm>
            <a:off x="755576" y="2679157"/>
            <a:ext cx="3456384" cy="122413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 redondeado"/>
          <p:cNvSpPr/>
          <p:nvPr/>
        </p:nvSpPr>
        <p:spPr>
          <a:xfrm>
            <a:off x="4821560" y="2790916"/>
            <a:ext cx="3456384" cy="122413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 redondeado"/>
          <p:cNvSpPr/>
          <p:nvPr/>
        </p:nvSpPr>
        <p:spPr>
          <a:xfrm>
            <a:off x="4821560" y="1318320"/>
            <a:ext cx="3456384" cy="12241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 redondeado"/>
          <p:cNvSpPr/>
          <p:nvPr/>
        </p:nvSpPr>
        <p:spPr>
          <a:xfrm>
            <a:off x="4821560" y="5592541"/>
            <a:ext cx="345638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899592" y="1318320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Efesios: Abandonaron su primer Amor. El evangelio no es el Centro 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899592" y="2790916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Esmirna: Fieles y se les insta a perseverar en el Evangelio 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873130" y="4038859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err="1" smtClean="0"/>
              <a:t>Pérgamo</a:t>
            </a:r>
            <a:r>
              <a:rPr lang="es-CL" dirty="0" smtClean="0"/>
              <a:t>: El evangelio es puesto en peligro por el ingreso de falsas doctrinas 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821560" y="1318320"/>
            <a:ext cx="327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err="1" smtClean="0"/>
              <a:t>Tiatira</a:t>
            </a:r>
            <a:r>
              <a:rPr lang="es-CL" dirty="0" smtClean="0"/>
              <a:t>: Posición similar a </a:t>
            </a:r>
            <a:r>
              <a:rPr lang="es-CL" dirty="0" err="1" smtClean="0"/>
              <a:t>Pérgamo</a:t>
            </a:r>
            <a:r>
              <a:rPr lang="es-CL" dirty="0" smtClean="0"/>
              <a:t> producto de una falsa profetiza en medio de la congregación 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004048" y="2790916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err="1" smtClean="0"/>
              <a:t>Sardis</a:t>
            </a:r>
            <a:r>
              <a:rPr lang="es-CL" dirty="0" smtClean="0"/>
              <a:t>: El Amor por el Evangelio se ha diluido. Hay aún fieles en dicha Iglesia 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821560" y="4149080"/>
            <a:ext cx="327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Filadelfia: Son recocidos por su Fidelidad en la adversidad y proclamación del Evangelio 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004048" y="5742944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 smtClean="0"/>
              <a:t>Laodicea</a:t>
            </a:r>
            <a:r>
              <a:rPr lang="es-CL" dirty="0" smtClean="0"/>
              <a:t>: Han perdido de vista el Evangelio y compañerismo con Cristo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365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Justificación por la Fe en el Apocalipsis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82424"/>
          </a:xfrm>
        </p:spPr>
        <p:txBody>
          <a:bodyPr>
            <a:normAutofit fontScale="92500" lnSpcReduction="10000"/>
          </a:bodyPr>
          <a:lstStyle/>
          <a:p>
            <a:r>
              <a:rPr lang="es-CL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El Evangelio es la Base del Mensaje de Apocalipsis</a:t>
            </a:r>
            <a:endParaRPr lang="es-ES" dirty="0">
              <a:solidFill>
                <a:schemeClr val="bg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611560" y="1412776"/>
            <a:ext cx="7920880" cy="36004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611560" y="1484784"/>
            <a:ext cx="792088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El séptimo ángel tocó la trompeta, y hubo grandes voces en el cielo, que decían: Los reinos del mundo han venido a ser de nuestro Señor y de su Cristo; y él reinará por los siglos de los </a:t>
            </a:r>
            <a:r>
              <a:rPr lang="es-ES" sz="1600" dirty="0" smtClean="0"/>
              <a:t>siglos. Y </a:t>
            </a:r>
            <a:r>
              <a:rPr lang="es-ES" sz="1600" dirty="0"/>
              <a:t>los veinticuatro ancianos que estaban sentados delante de Dios en sus tronos, se postraron sobre sus rostros, y adoraron a </a:t>
            </a:r>
            <a:r>
              <a:rPr lang="es-ES" sz="1600" dirty="0" smtClean="0"/>
              <a:t>Dios, diciendo</a:t>
            </a:r>
            <a:r>
              <a:rPr lang="es-ES" sz="1600" dirty="0"/>
              <a:t>: Te damos gracias, Señor Dios Todopoderoso, el que eres y que eras y que has de venir, porque has tomado tu gran poder, y has </a:t>
            </a:r>
            <a:r>
              <a:rPr lang="es-ES" sz="1600" dirty="0" smtClean="0"/>
              <a:t>reinado. Y </a:t>
            </a:r>
            <a:r>
              <a:rPr lang="es-ES" sz="1600" dirty="0"/>
              <a:t>se airaron las naciones, y tu ira ha venido, y el tiempo de juzgar a los muertos, y de dar el galardón a tus siervos los profetas, a los santos, y a los que temen tu nombre, a los pequeños y a los grandes, y de destruir a los que destruyen la </a:t>
            </a:r>
            <a:r>
              <a:rPr lang="es-ES" sz="1600" dirty="0" smtClean="0"/>
              <a:t>tierra. Y </a:t>
            </a:r>
            <a:r>
              <a:rPr lang="es-ES" sz="1600" dirty="0"/>
              <a:t>el templo de Dios fue abierto en el cielo, y el arca de su pacto se veía en el templo. Y hubo relámpagos, voces, truenos, un terremoto y grande granizo</a:t>
            </a:r>
            <a:r>
              <a:rPr lang="es-ES" sz="1600" dirty="0" smtClean="0"/>
              <a:t>. Apocalipsis 11:15- 19</a:t>
            </a:r>
            <a:endParaRPr lang="es-ES" sz="16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710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Todas las Escrituras hablan de Cristo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82424"/>
          </a:xfrm>
        </p:spPr>
        <p:txBody>
          <a:bodyPr/>
          <a:lstStyle/>
          <a:p>
            <a:r>
              <a:rPr lang="es-CL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Para tener en cuenta ……. </a:t>
            </a:r>
            <a:endParaRPr lang="es-ES" dirty="0">
              <a:solidFill>
                <a:schemeClr val="bg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755576" y="1177305"/>
            <a:ext cx="7488832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971600" y="1279798"/>
            <a:ext cx="70567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 smtClean="0"/>
              <a:t>Dios no sólo creo todas las cosas en Cristo y para Cristo (Colosenses 1:16), sino que su plan eterno ha sido llevar todas las cosas a su plenitud en Cristo (Efesios </a:t>
            </a:r>
            <a:r>
              <a:rPr lang="es-CL" sz="3200" dirty="0" smtClean="0"/>
              <a:t>1:9-10), </a:t>
            </a:r>
            <a:r>
              <a:rPr lang="es-CL" sz="3200" dirty="0" smtClean="0"/>
              <a:t>en la plenitud del tiempo (Gálatas 4:4)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5160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Principios de Interpretación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38408"/>
          </a:xfrm>
        </p:spPr>
        <p:txBody>
          <a:bodyPr/>
          <a:lstStyle/>
          <a:p>
            <a:r>
              <a:rPr lang="es-CL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Estilo Literario y  Estructuras Teológicas</a:t>
            </a:r>
            <a:endParaRPr lang="es-ES" dirty="0">
              <a:solidFill>
                <a:schemeClr val="bg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767408" y="1196752"/>
            <a:ext cx="3096344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755514" y="4293096"/>
            <a:ext cx="3096344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 redondeado"/>
          <p:cNvSpPr/>
          <p:nvPr/>
        </p:nvSpPr>
        <p:spPr>
          <a:xfrm>
            <a:off x="767408" y="3212976"/>
            <a:ext cx="3096344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 redondeado"/>
          <p:cNvSpPr/>
          <p:nvPr/>
        </p:nvSpPr>
        <p:spPr>
          <a:xfrm>
            <a:off x="746595" y="2221632"/>
            <a:ext cx="3096344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1043608" y="1196752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000" dirty="0" smtClean="0"/>
              <a:t>CARTAS</a:t>
            </a:r>
            <a:endParaRPr lang="es-ES" sz="4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1043608" y="222163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ORÁCULOS PROFÉTICOS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767408" y="3388350"/>
            <a:ext cx="3075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HIMNOS DE ALABANZA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899592" y="429309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VISIONES APOCALÍPTICAS</a:t>
            </a:r>
            <a:endParaRPr lang="es-ES" dirty="0"/>
          </a:p>
        </p:txBody>
      </p:sp>
      <p:sp>
        <p:nvSpPr>
          <p:cNvPr id="12" name="11 Elipse"/>
          <p:cNvSpPr/>
          <p:nvPr/>
        </p:nvSpPr>
        <p:spPr>
          <a:xfrm>
            <a:off x="5220072" y="1196752"/>
            <a:ext cx="2088232" cy="2016224"/>
          </a:xfrm>
          <a:prstGeom prst="ellipse">
            <a:avLst/>
          </a:prstGeom>
        </p:spPr>
        <p:style>
          <a:lnRef idx="3">
            <a:schemeClr val="lt1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5364088" y="1621467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CONSIDERAR CONTEXTO CULTURA E HISTÓRICO</a:t>
            </a:r>
            <a:endParaRPr lang="es-ES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4355976" y="3388350"/>
            <a:ext cx="4248472" cy="147732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4355976" y="3388350"/>
            <a:ext cx="4248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Inspiración del </a:t>
            </a:r>
            <a:r>
              <a:rPr lang="es-CL" dirty="0"/>
              <a:t>E</a:t>
            </a:r>
            <a:r>
              <a:rPr lang="es-CL" dirty="0" smtClean="0"/>
              <a:t>spíritu Santo: Juan expreso y pensó en los patrones de pensamiento y lenguaje que le eran característicos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74838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 animBg="1"/>
      <p:bldP spid="13" grpId="0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Principios de Interpretación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6400"/>
          </a:xfrm>
        </p:spPr>
        <p:txBody>
          <a:bodyPr/>
          <a:lstStyle/>
          <a:p>
            <a:r>
              <a:rPr lang="es-CL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Centralidad del Evangelio </a:t>
            </a:r>
            <a:endParaRPr lang="es-ES" dirty="0">
              <a:solidFill>
                <a:schemeClr val="bg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1187624" y="1340768"/>
            <a:ext cx="6624736" cy="172819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1187624" y="1512366"/>
            <a:ext cx="6624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dirty="0" smtClean="0"/>
              <a:t>EL EVANGELIO DE JESUCRISTO ES LA CLAVE PARA INTERPRETAR TODA LA BIBLIA</a:t>
            </a:r>
            <a:endParaRPr lang="es-ES" sz="28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1187624" y="3356992"/>
            <a:ext cx="6624736" cy="64633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1331640" y="3356992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EL EVANGELIO: ES LA SALVACIÓN COMPLETA DE LOS ESCOGIDOS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1187624" y="4437112"/>
            <a:ext cx="6624736" cy="64633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1475656" y="4437112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EL EVANGELIO ES LA ESENCIA DEL CUMPLIMIENTO PROFÉTICO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846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El Cordero y el León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38408"/>
          </a:xfrm>
        </p:spPr>
        <p:txBody>
          <a:bodyPr/>
          <a:lstStyle/>
          <a:p>
            <a:r>
              <a:rPr lang="es-CL" dirty="0" smtClean="0">
                <a:solidFill>
                  <a:schemeClr val="bg2">
                    <a:lumMod val="10000"/>
                    <a:lumOff val="90000"/>
                  </a:schemeClr>
                </a:solidFill>
              </a:rPr>
              <a:t>¿Quién puede revelar los sellos? </a:t>
            </a:r>
            <a:endParaRPr lang="es-ES" dirty="0">
              <a:solidFill>
                <a:schemeClr val="bg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755576" y="1340768"/>
            <a:ext cx="460851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935596" y="135589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EL León es capaz de abrir para todos lo hombres los misterios del Reino de Dios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4153272" y="3862008"/>
            <a:ext cx="4320480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4297288" y="3970890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La muerte  y humillación del Cordero  es la victoria de Dios</a:t>
            </a:r>
            <a:endParaRPr lang="es-ES" dirty="0"/>
          </a:p>
        </p:txBody>
      </p:sp>
      <p:sp>
        <p:nvSpPr>
          <p:cNvPr id="8" name="7 Elipse"/>
          <p:cNvSpPr/>
          <p:nvPr/>
        </p:nvSpPr>
        <p:spPr>
          <a:xfrm>
            <a:off x="5940152" y="1483610"/>
            <a:ext cx="1872208" cy="178507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6084168" y="1914484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REVELACIÓN DE JESUCRISTO</a:t>
            </a:r>
            <a:endParaRPr lang="es-ES" dirty="0"/>
          </a:p>
        </p:txBody>
      </p:sp>
      <p:sp>
        <p:nvSpPr>
          <p:cNvPr id="12" name="11 Recortar y redondear rectángulo de esquina sencilla"/>
          <p:cNvSpPr/>
          <p:nvPr/>
        </p:nvSpPr>
        <p:spPr>
          <a:xfrm>
            <a:off x="1115616" y="2990942"/>
            <a:ext cx="2736304" cy="1053354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1259632" y="3062950"/>
            <a:ext cx="237626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Apocalipsis  5:1 -6</a:t>
            </a:r>
            <a:endParaRPr lang="es-ES" sz="2800" dirty="0" smtClean="0">
              <a:solidFill>
                <a:schemeClr val="tx2">
                  <a:lumMod val="25000"/>
                  <a:lumOff val="75000"/>
                </a:schemeClr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846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 Centralidad del Evangelio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38408"/>
          </a:xfrm>
        </p:spPr>
        <p:txBody>
          <a:bodyPr/>
          <a:lstStyle/>
          <a:p>
            <a:r>
              <a:rPr lang="es-CL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Cristo es el significado de la Creación </a:t>
            </a:r>
            <a:endParaRPr lang="es-ES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755576" y="1412776"/>
            <a:ext cx="302433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971600" y="1556792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Juan 1:1 – 2</a:t>
            </a:r>
          </a:p>
          <a:p>
            <a:pPr algn="ctr"/>
            <a:r>
              <a:rPr lang="es-CL" dirty="0" smtClean="0"/>
              <a:t>Colosenses 1:15-20</a:t>
            </a:r>
            <a:endParaRPr lang="es-ES" dirty="0"/>
          </a:p>
        </p:txBody>
      </p:sp>
      <p:sp>
        <p:nvSpPr>
          <p:cNvPr id="6" name="5 Cerrar llave"/>
          <p:cNvSpPr/>
          <p:nvPr/>
        </p:nvSpPr>
        <p:spPr>
          <a:xfrm rot="5400000">
            <a:off x="2087724" y="1078655"/>
            <a:ext cx="360040" cy="3024336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755576" y="2857582"/>
            <a:ext cx="3024336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899592" y="292494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EN, POR , PARA</a:t>
            </a:r>
            <a:endParaRPr lang="es-ES" dirty="0"/>
          </a:p>
        </p:txBody>
      </p:sp>
      <p:sp>
        <p:nvSpPr>
          <p:cNvPr id="9" name="8 Flecha abajo"/>
          <p:cNvSpPr/>
          <p:nvPr/>
        </p:nvSpPr>
        <p:spPr>
          <a:xfrm>
            <a:off x="1943708" y="3612945"/>
            <a:ext cx="648072" cy="43204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863588" y="4182977"/>
            <a:ext cx="2808312" cy="13681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1115616" y="4509120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400" dirty="0" smtClean="0"/>
              <a:t>CRISTO</a:t>
            </a:r>
            <a:endParaRPr lang="es-ES" sz="4400" dirty="0"/>
          </a:p>
        </p:txBody>
      </p:sp>
      <p:sp>
        <p:nvSpPr>
          <p:cNvPr id="12" name="11 Flecha derecha"/>
          <p:cNvSpPr/>
          <p:nvPr/>
        </p:nvSpPr>
        <p:spPr>
          <a:xfrm>
            <a:off x="4067944" y="1598606"/>
            <a:ext cx="792088" cy="648072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Elipse"/>
          <p:cNvSpPr/>
          <p:nvPr/>
        </p:nvSpPr>
        <p:spPr>
          <a:xfrm>
            <a:off x="5076056" y="1268760"/>
            <a:ext cx="1512168" cy="150208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5184068" y="1579439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400" dirty="0" smtClean="0"/>
              <a:t>PAZ</a:t>
            </a:r>
            <a:endParaRPr lang="es-ES" sz="4400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4355976" y="3109610"/>
            <a:ext cx="4104456" cy="21689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572000" y="3294276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/>
              <a:t>EL EVANGELIO ES UN PLAN CONCEBIDO POR DIOS ANTES DE LA CREACIÓN DEL MUNDO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36563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 animBg="1"/>
      <p:bldP spid="8" grpId="0"/>
      <p:bldP spid="9" grpId="0" animBg="1"/>
      <p:bldP spid="10" grpId="0" animBg="1"/>
      <p:bldP spid="11" grpId="0"/>
      <p:bldP spid="13" grpId="0" animBg="1"/>
      <p:bldP spid="14" grpId="0"/>
      <p:bldP spid="15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 Centralidad del Evangelio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38408"/>
          </a:xfrm>
        </p:spPr>
        <p:txBody>
          <a:bodyPr>
            <a:normAutofit fontScale="85000" lnSpcReduction="20000"/>
          </a:bodyPr>
          <a:lstStyle/>
          <a:p>
            <a:r>
              <a:rPr lang="es-CL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Cristo es el significado de la Ley los Pactos del Antiguo Testamento</a:t>
            </a:r>
            <a:endParaRPr lang="es-ES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827584" y="1472010"/>
            <a:ext cx="3312368" cy="21602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827584" y="1472010"/>
            <a:ext cx="33123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 smtClean="0"/>
              <a:t>Relación de Dios con Israel por medio del Pacto </a:t>
            </a:r>
            <a:endParaRPr lang="es-ES" sz="32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4716015" y="1472010"/>
            <a:ext cx="3672409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4701447" y="1582634"/>
            <a:ext cx="38164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/>
              <a:t>En el Nuevo Testamento observamos que Cristo es quien da cumplimiento al Pacto</a:t>
            </a:r>
            <a:endParaRPr lang="es-ES" sz="24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827584" y="3933056"/>
            <a:ext cx="3312368" cy="144016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827584" y="4145304"/>
            <a:ext cx="3312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000" dirty="0" smtClean="0"/>
              <a:t>Nacimiento = Promesas del Pacto (Lucas </a:t>
            </a:r>
            <a:r>
              <a:rPr lang="es-CL" sz="2000" dirty="0" smtClean="0"/>
              <a:t>1:44 </a:t>
            </a:r>
            <a:r>
              <a:rPr lang="es-CL" sz="2000" dirty="0" smtClean="0"/>
              <a:t>-45; 68 -79; 2:29 – 32)</a:t>
            </a:r>
            <a:endParaRPr lang="es-ES" sz="20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4716015" y="4005064"/>
            <a:ext cx="3672409" cy="136815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4651290" y="4005064"/>
            <a:ext cx="38018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Cumplimiento Ley (Mateo 5:7)</a:t>
            </a:r>
          </a:p>
          <a:p>
            <a:pPr algn="ctr"/>
            <a:r>
              <a:rPr lang="es-CL" dirty="0" smtClean="0"/>
              <a:t>CRISTO ES EL VERDADERO ADAN, EL VERDADERO ISRAELITA, EL VERDADERO HOMBRE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32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 Centralidad del Evangelio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738408"/>
          </a:xfrm>
        </p:spPr>
        <p:txBody>
          <a:bodyPr/>
          <a:lstStyle/>
          <a:p>
            <a:r>
              <a:rPr lang="es-CL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Cristo es el Significado de las Profecías</a:t>
            </a:r>
            <a:endParaRPr lang="es-ES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2339752" y="1340768"/>
            <a:ext cx="4320480" cy="172819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2627784" y="1666255"/>
            <a:ext cx="3744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 smtClean="0"/>
              <a:t>Mateo 5:17</a:t>
            </a:r>
          </a:p>
          <a:p>
            <a:pPr algn="ctr"/>
            <a:r>
              <a:rPr lang="es-CL" sz="3200" dirty="0" smtClean="0"/>
              <a:t>2 Corintios 1:20</a:t>
            </a:r>
            <a:endParaRPr lang="es-ES" sz="32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827584" y="3501008"/>
            <a:ext cx="7344816" cy="1800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899592" y="3645024"/>
            <a:ext cx="7272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Y nosotros también os anunciamos el evangelio de aquella promesa hecha a nuestros </a:t>
            </a:r>
            <a:r>
              <a:rPr lang="es-ES" dirty="0" smtClean="0"/>
              <a:t>padres, la </a:t>
            </a:r>
            <a:r>
              <a:rPr lang="es-ES" dirty="0"/>
              <a:t>cual Dios ha cumplido a los hijos de ellos, a nosotros, resucitando a Jesús; como está escrito también en el salmo segundo: Mi hijo eres tú, yo te he engendrado hoy</a:t>
            </a:r>
            <a:r>
              <a:rPr lang="es-ES" dirty="0" smtClean="0"/>
              <a:t>. Hechos 13:32 - 33</a:t>
            </a:r>
            <a:endParaRPr lang="es-ES" dirty="0"/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376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La Centralidad del Evangelio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954432"/>
          </a:xfrm>
        </p:spPr>
        <p:txBody>
          <a:bodyPr>
            <a:normAutofit lnSpcReduction="10000"/>
          </a:bodyPr>
          <a:lstStyle/>
          <a:p>
            <a:r>
              <a:rPr lang="es-CL" dirty="0" smtClean="0">
                <a:solidFill>
                  <a:schemeClr val="tx2">
                    <a:lumMod val="25000"/>
                    <a:lumOff val="75000"/>
                  </a:schemeClr>
                </a:solidFill>
              </a:rPr>
              <a:t>Cristo es el significado de la existencia cristiana</a:t>
            </a:r>
            <a:endParaRPr lang="es-ES" dirty="0">
              <a:solidFill>
                <a:schemeClr val="tx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4" name="3 Recortar y redondear rectángulo de esquina sencilla"/>
          <p:cNvSpPr/>
          <p:nvPr/>
        </p:nvSpPr>
        <p:spPr>
          <a:xfrm>
            <a:off x="971600" y="1556792"/>
            <a:ext cx="3096344" cy="1512168"/>
          </a:xfrm>
          <a:prstGeom prst="snip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1403648" y="1774267"/>
            <a:ext cx="2232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dirty="0" smtClean="0"/>
              <a:t>Filipenses 1:21</a:t>
            </a:r>
            <a:endParaRPr lang="es-ES" sz="32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4788024" y="1556792"/>
            <a:ext cx="3168352" cy="15121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5004048" y="1700808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/>
              <a:t>Colosenses 3:4</a:t>
            </a:r>
            <a:endParaRPr lang="es-ES" sz="3600" dirty="0"/>
          </a:p>
        </p:txBody>
      </p:sp>
      <p:sp>
        <p:nvSpPr>
          <p:cNvPr id="8" name="7 Rectángulo"/>
          <p:cNvSpPr/>
          <p:nvPr/>
        </p:nvSpPr>
        <p:spPr>
          <a:xfrm>
            <a:off x="611560" y="3284984"/>
            <a:ext cx="7848872" cy="20882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611560" y="3359604"/>
            <a:ext cx="79859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 smtClean="0"/>
              <a:t>La vida perfecta de Cristo, todo lo que Cristo es, delante de Dios, lo es por nosotros. </a:t>
            </a:r>
            <a:r>
              <a:rPr lang="es-CL" sz="2400" dirty="0"/>
              <a:t>É</a:t>
            </a:r>
            <a:r>
              <a:rPr lang="es-CL" sz="2400" dirty="0" smtClean="0"/>
              <a:t>l es el Hijo sin Pecado por nosotros,  el verdadero socio del pacto por nosotros, él es el amado por nosotros, el perfecto adorador de Dios por nosotros.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15074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Personalizado 1">
      <a:dk1>
        <a:srgbClr val="000000"/>
      </a:dk1>
      <a:lt1>
        <a:srgbClr val="000000"/>
      </a:lt1>
      <a:dk2>
        <a:srgbClr val="323232"/>
      </a:dk2>
      <a:lt2>
        <a:srgbClr val="323232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1822</TotalTime>
  <Words>1065</Words>
  <Application>Microsoft Office PowerPoint</Application>
  <PresentationFormat>Presentación en pantalla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Aspecto</vt:lpstr>
      <vt:lpstr>El Evangelio en el Apocalipsis</vt:lpstr>
      <vt:lpstr>Todas las Escrituras hablan de Cristo</vt:lpstr>
      <vt:lpstr>Principios de Interpretación</vt:lpstr>
      <vt:lpstr>Principios de Interpretación</vt:lpstr>
      <vt:lpstr>El Cordero y el León</vt:lpstr>
      <vt:lpstr>La Centralidad del Evangelio</vt:lpstr>
      <vt:lpstr>La Centralidad del Evangelio</vt:lpstr>
      <vt:lpstr>La Centralidad del Evangelio</vt:lpstr>
      <vt:lpstr>La Centralidad del Evangelio</vt:lpstr>
      <vt:lpstr>La Centralidad del Evangelio</vt:lpstr>
      <vt:lpstr>La Tribulación y el Reino</vt:lpstr>
      <vt:lpstr>La Tribulación y el Reino</vt:lpstr>
      <vt:lpstr>La Tribulación y el Reino</vt:lpstr>
      <vt:lpstr>La Tribulación y El Reino</vt:lpstr>
      <vt:lpstr>Justificación por la Fe en el Apocalipsis</vt:lpstr>
      <vt:lpstr>Justificación por la Fe en el Apocalipsis</vt:lpstr>
      <vt:lpstr>Justificación por la Fe en el Apocalipsis</vt:lpstr>
      <vt:lpstr>Justificación por la Fe en el Apocalipsis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Evangelio en el Apocalipsis</dc:title>
  <dc:creator>Jose</dc:creator>
  <cp:lastModifiedBy>Jose</cp:lastModifiedBy>
  <cp:revision>72</cp:revision>
  <dcterms:created xsi:type="dcterms:W3CDTF">2015-05-15T20:14:24Z</dcterms:created>
  <dcterms:modified xsi:type="dcterms:W3CDTF">2015-05-17T13:01:34Z</dcterms:modified>
</cp:coreProperties>
</file>