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6"/>
  </p:notesMasterIdLst>
  <p:sldIdLst>
    <p:sldId id="256" r:id="rId2"/>
    <p:sldId id="269" r:id="rId3"/>
    <p:sldId id="271" r:id="rId4"/>
    <p:sldId id="272" r:id="rId5"/>
    <p:sldId id="262" r:id="rId6"/>
    <p:sldId id="265" r:id="rId7"/>
    <p:sldId id="268" r:id="rId8"/>
    <p:sldId id="274" r:id="rId9"/>
    <p:sldId id="276" r:id="rId10"/>
    <p:sldId id="277" r:id="rId11"/>
    <p:sldId id="278" r:id="rId12"/>
    <p:sldId id="279" r:id="rId13"/>
    <p:sldId id="280" r:id="rId14"/>
    <p:sldId id="28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F9F"/>
    <a:srgbClr val="FFB7B7"/>
    <a:srgbClr val="9BFFC8"/>
    <a:srgbClr val="FF8989"/>
    <a:srgbClr val="FF3B3B"/>
    <a:srgbClr val="FF8181"/>
    <a:srgbClr val="5DFFA6"/>
    <a:srgbClr val="FF6D6D"/>
    <a:srgbClr val="7E0000"/>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61" autoAdjust="0"/>
    <p:restoredTop sz="94660"/>
  </p:normalViewPr>
  <p:slideViewPr>
    <p:cSldViewPr snapToGrid="0">
      <p:cViewPr varScale="1">
        <p:scale>
          <a:sx n="50" d="100"/>
          <a:sy n="50" d="100"/>
        </p:scale>
        <p:origin x="6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B2AA5-EAF3-4953-AACE-832329954DBE}" type="datetimeFigureOut">
              <a:rPr lang="es-CL" smtClean="0"/>
              <a:t>21-07-2016</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FD8AF-4DAE-4AED-944B-1B00FC4D2288}" type="slidenum">
              <a:rPr lang="es-CL" smtClean="0"/>
              <a:t>‹Nº›</a:t>
            </a:fld>
            <a:endParaRPr lang="es-CL"/>
          </a:p>
        </p:txBody>
      </p:sp>
    </p:spTree>
    <p:extLst>
      <p:ext uri="{BB962C8B-B14F-4D97-AF65-F5344CB8AC3E}">
        <p14:creationId xmlns:p14="http://schemas.microsoft.com/office/powerpoint/2010/main" val="339989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CADC106C-4CE5-4C7D-9786-57D43E4E585B}" type="slidenum">
              <a:rPr lang="es-CL" smtClean="0"/>
              <a:pPr/>
              <a:t>4</a:t>
            </a:fld>
            <a:endParaRPr lang="es-CL"/>
          </a:p>
        </p:txBody>
      </p:sp>
    </p:spTree>
    <p:extLst>
      <p:ext uri="{BB962C8B-B14F-4D97-AF65-F5344CB8AC3E}">
        <p14:creationId xmlns:p14="http://schemas.microsoft.com/office/powerpoint/2010/main" val="120259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7/21/2016</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4373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1B80C674-7DFC-42FE-B9CD-82963CDB1557}"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3483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2076456F-F47D-4F25-8053-2A695DA0CA7D}"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5420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5D6C7379-69CC-4837-9905-BEBA22830C8A}"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3792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49EB8B7E-8AEE-4F10-BFEE-C999AD004D36}"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57435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Editar el estilo de texto del patrón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Editar el estilo de texto del patrón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3" name="Date Placeholder 2"/>
          <p:cNvSpPr>
            <a:spLocks noGrp="1"/>
          </p:cNvSpPr>
          <p:nvPr>
            <p:ph type="dt" sz="half" idx="10"/>
          </p:nvPr>
        </p:nvSpPr>
        <p:spPr/>
        <p:txBody>
          <a:bodyPr/>
          <a:lstStyle/>
          <a:p>
            <a:fld id="{8668F3F9-58BC-440B-B37B-805B9055EF92}" type="datetimeFigureOut">
              <a:rPr lang="en-US" smtClean="0"/>
              <a:t>7/21/2016</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32703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3" name="Date Placeholder 2"/>
          <p:cNvSpPr>
            <a:spLocks noGrp="1"/>
          </p:cNvSpPr>
          <p:nvPr>
            <p:ph type="dt" sz="half" idx="10"/>
          </p:nvPr>
        </p:nvSpPr>
        <p:spPr/>
        <p:txBody>
          <a:bodyPr/>
          <a:lstStyle/>
          <a:p>
            <a:fld id="{0D5A53AF-48EA-489D-8260-9DCAB666386A}" type="datetimeFigureOut">
              <a:rPr lang="en-US" smtClean="0"/>
              <a:t>7/21/2016</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424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7/21/2016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2018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7/21/2016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1006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7/21/2016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4605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7/21/2016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7554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6089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840000" y="2505075"/>
            <a:ext cx="3768912"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Editar el estilo de texto del patrón</a:t>
            </a:r>
          </a:p>
        </p:txBody>
      </p:sp>
      <p:sp>
        <p:nvSpPr>
          <p:cNvPr id="6" name="Content Placeholder 5"/>
          <p:cNvSpPr>
            <a:spLocks noGrp="1"/>
          </p:cNvSpPr>
          <p:nvPr>
            <p:ph sz="quarter" idx="4"/>
          </p:nvPr>
        </p:nvSpPr>
        <p:spPr>
          <a:xfrm>
            <a:off x="4739880" y="2505075"/>
            <a:ext cx="377666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7/21/2016</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1069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7/21/2016</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3189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7/21/2016</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0297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F7D1BD23-6E54-4D9D-AD88-A2813C73CC25}"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0424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1471A834-4F3C-4AF9-9C74-05EC35A0F292}" type="datetimeFigureOut">
              <a:rPr lang="en-US" smtClean="0"/>
              <a:t>7/21/2016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740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7/21/2016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19322042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L" sz="4500" dirty="0" smtClean="0"/>
              <a:t>Actividad Práctica</a:t>
            </a:r>
            <a:endParaRPr lang="es-CL" sz="4500" dirty="0"/>
          </a:p>
        </p:txBody>
      </p:sp>
      <p:sp>
        <p:nvSpPr>
          <p:cNvPr id="3" name="Subtítulo 2"/>
          <p:cNvSpPr>
            <a:spLocks noGrp="1"/>
          </p:cNvSpPr>
          <p:nvPr>
            <p:ph type="subTitle" idx="1"/>
          </p:nvPr>
        </p:nvSpPr>
        <p:spPr/>
        <p:txBody>
          <a:bodyPr/>
          <a:lstStyle/>
          <a:p>
            <a:r>
              <a:rPr lang="es-CL" dirty="0"/>
              <a:t>Glorificando a Dios en nuestras relaciones</a:t>
            </a:r>
          </a:p>
        </p:txBody>
      </p:sp>
      <p:grpSp>
        <p:nvGrpSpPr>
          <p:cNvPr id="6" name="Grupo 5"/>
          <p:cNvGrpSpPr/>
          <p:nvPr/>
        </p:nvGrpSpPr>
        <p:grpSpPr>
          <a:xfrm>
            <a:off x="4598127" y="5576460"/>
            <a:ext cx="4219745" cy="1015752"/>
            <a:chOff x="4788627" y="5674305"/>
            <a:chExt cx="4219745" cy="1015752"/>
          </a:xfrm>
        </p:grpSpPr>
        <p:pic>
          <p:nvPicPr>
            <p:cNvPr id="4" name="Imagen 3"/>
            <p:cNvPicPr>
              <a:picLocks noChangeAspect="1"/>
            </p:cNvPicPr>
            <p:nvPr/>
          </p:nvPicPr>
          <p:blipFill rotWithShape="1">
            <a:blip r:embed="rId2">
              <a:biLevel thresh="25000"/>
            </a:blip>
            <a:srcRect l="24012"/>
            <a:stretch/>
          </p:blipFill>
          <p:spPr>
            <a:xfrm>
              <a:off x="5830957" y="5674305"/>
              <a:ext cx="3177415" cy="1000125"/>
            </a:xfrm>
            <a:prstGeom prst="rect">
              <a:avLst/>
            </a:prstGeom>
          </p:spPr>
        </p:pic>
        <p:pic>
          <p:nvPicPr>
            <p:cNvPr id="5" name="Imagen 4"/>
            <p:cNvPicPr>
              <a:picLocks noChangeAspect="1"/>
            </p:cNvPicPr>
            <p:nvPr/>
          </p:nvPicPr>
          <p:blipFill>
            <a:blip r:embed="rId3"/>
            <a:stretch>
              <a:fillRect/>
            </a:stretch>
          </p:blipFill>
          <p:spPr>
            <a:xfrm>
              <a:off x="4788627" y="5690057"/>
              <a:ext cx="1042330" cy="1000000"/>
            </a:xfrm>
            <a:prstGeom prst="rect">
              <a:avLst/>
            </a:prstGeom>
          </p:spPr>
        </p:pic>
      </p:gr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10098">
            <a:off x="5175211" y="1126706"/>
            <a:ext cx="3474720" cy="23164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https://unidoscontralaapostasia.files.wordpress.com/2014/05/abstinencia-sexu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126286">
            <a:off x="771700" y="814713"/>
            <a:ext cx="4359275" cy="29044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59364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CÓMO HACERLO</a:t>
            </a:r>
            <a:endParaRPr lang="es-CL" dirty="0"/>
          </a:p>
        </p:txBody>
      </p:sp>
      <p:sp>
        <p:nvSpPr>
          <p:cNvPr id="12" name="11 Rectángulo redondeado"/>
          <p:cNvSpPr/>
          <p:nvPr/>
        </p:nvSpPr>
        <p:spPr>
          <a:xfrm>
            <a:off x="2788890" y="1344544"/>
            <a:ext cx="5688632" cy="1728192"/>
          </a:xfrm>
          <a:prstGeom prst="round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dirty="0"/>
          </a:p>
        </p:txBody>
      </p:sp>
      <p:sp>
        <p:nvSpPr>
          <p:cNvPr id="14" name="13 CuadroTexto"/>
          <p:cNvSpPr txBox="1"/>
          <p:nvPr/>
        </p:nvSpPr>
        <p:spPr>
          <a:xfrm>
            <a:off x="3076922" y="1433518"/>
            <a:ext cx="5112568" cy="1569660"/>
          </a:xfrm>
          <a:prstGeom prst="rect">
            <a:avLst/>
          </a:prstGeom>
          <a:noFill/>
        </p:spPr>
        <p:txBody>
          <a:bodyPr wrap="square" rtlCol="0">
            <a:spAutoFit/>
          </a:bodyPr>
          <a:lstStyle/>
          <a:p>
            <a:pPr algn="ctr"/>
            <a:r>
              <a:rPr lang="es-CL" sz="2400" b="1" dirty="0">
                <a:solidFill>
                  <a:schemeClr val="bg1"/>
                </a:solidFill>
              </a:rPr>
              <a:t>P</a:t>
            </a:r>
            <a:r>
              <a:rPr lang="es-CL" sz="2400" b="1" dirty="0" smtClean="0">
                <a:solidFill>
                  <a:schemeClr val="bg1"/>
                </a:solidFill>
              </a:rPr>
              <a:t>ueden ser los padres (</a:t>
            </a:r>
            <a:r>
              <a:rPr lang="es-CL" sz="2400" b="1" dirty="0" err="1" smtClean="0">
                <a:solidFill>
                  <a:schemeClr val="bg1"/>
                </a:solidFill>
              </a:rPr>
              <a:t>Gn</a:t>
            </a:r>
            <a:r>
              <a:rPr lang="es-CL" sz="2400" b="1" dirty="0" smtClean="0">
                <a:solidFill>
                  <a:schemeClr val="bg1"/>
                </a:solidFill>
              </a:rPr>
              <a:t>. 24; 28. 1 Co. 7:36-37) pero con la voluntad de los hijos. (Rebeca </a:t>
            </a:r>
            <a:r>
              <a:rPr lang="es-CL" sz="2400" b="1" dirty="0" err="1" smtClean="0">
                <a:solidFill>
                  <a:schemeClr val="bg1"/>
                </a:solidFill>
              </a:rPr>
              <a:t>vv</a:t>
            </a:r>
            <a:r>
              <a:rPr lang="es-CL" sz="2400" b="1" dirty="0" smtClean="0">
                <a:solidFill>
                  <a:schemeClr val="bg1"/>
                </a:solidFill>
              </a:rPr>
              <a:t> 24:58; Jacob 28:2)</a:t>
            </a:r>
            <a:endParaRPr lang="es-CL" sz="2400" b="1" dirty="0" smtClean="0">
              <a:solidFill>
                <a:schemeClr val="bg1"/>
              </a:solidFill>
            </a:endParaRPr>
          </a:p>
        </p:txBody>
      </p:sp>
      <p:sp>
        <p:nvSpPr>
          <p:cNvPr id="16" name="15 Rectángulo redondeado"/>
          <p:cNvSpPr/>
          <p:nvPr/>
        </p:nvSpPr>
        <p:spPr>
          <a:xfrm>
            <a:off x="539552" y="1442824"/>
            <a:ext cx="2160240" cy="864096"/>
          </a:xfrm>
          <a:prstGeom prst="roundRect">
            <a:avLst/>
          </a:prstGeom>
          <a:solidFill>
            <a:schemeClr val="accent2">
              <a:lumMod val="7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CL"/>
          </a:p>
        </p:txBody>
      </p:sp>
      <p:sp>
        <p:nvSpPr>
          <p:cNvPr id="17" name="16 CuadroTexto"/>
          <p:cNvSpPr txBox="1"/>
          <p:nvPr/>
        </p:nvSpPr>
        <p:spPr>
          <a:xfrm>
            <a:off x="844674" y="1469870"/>
            <a:ext cx="1549996" cy="861774"/>
          </a:xfrm>
          <a:prstGeom prst="rect">
            <a:avLst/>
          </a:prstGeom>
          <a:noFill/>
        </p:spPr>
        <p:txBody>
          <a:bodyPr wrap="square" rtlCol="0">
            <a:spAutoFit/>
          </a:bodyPr>
          <a:lstStyle/>
          <a:p>
            <a:r>
              <a:rPr lang="es-CL" sz="2500" b="1" dirty="0" smtClean="0">
                <a:solidFill>
                  <a:schemeClr val="bg1"/>
                </a:solidFill>
              </a:rPr>
              <a:t>¿</a:t>
            </a:r>
            <a:r>
              <a:rPr lang="es-CL" sz="2500" b="1" dirty="0" smtClean="0">
                <a:solidFill>
                  <a:schemeClr val="bg1"/>
                </a:solidFill>
              </a:rPr>
              <a:t>CÓMO</a:t>
            </a:r>
            <a:endParaRPr lang="es-CL" sz="2500" b="1" dirty="0" smtClean="0">
              <a:solidFill>
                <a:schemeClr val="bg1"/>
              </a:solidFill>
            </a:endParaRPr>
          </a:p>
          <a:p>
            <a:r>
              <a:rPr lang="es-CL" sz="2500" b="1" dirty="0" smtClean="0">
                <a:solidFill>
                  <a:schemeClr val="bg1"/>
                </a:solidFill>
              </a:rPr>
              <a:t>BUSCAR</a:t>
            </a:r>
            <a:r>
              <a:rPr lang="es-CL" sz="2500" b="1" dirty="0" smtClean="0">
                <a:solidFill>
                  <a:schemeClr val="bg1"/>
                </a:solidFill>
              </a:rPr>
              <a:t>?</a:t>
            </a:r>
            <a:endParaRPr lang="es-CL" sz="2500" b="1" dirty="0">
              <a:solidFill>
                <a:schemeClr val="bg1"/>
              </a:solidFill>
            </a:endParaRPr>
          </a:p>
        </p:txBody>
      </p:sp>
      <p:sp>
        <p:nvSpPr>
          <p:cNvPr id="20" name="19 Rectángulo redondeado"/>
          <p:cNvSpPr/>
          <p:nvPr/>
        </p:nvSpPr>
        <p:spPr>
          <a:xfrm>
            <a:off x="611560" y="2708920"/>
            <a:ext cx="1728192" cy="504056"/>
          </a:xfrm>
          <a:prstGeom prst="roundRect">
            <a:avLst/>
          </a:prstGeom>
          <a:solidFill>
            <a:schemeClr val="tx2">
              <a:lumMod val="5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sz="2500" b="1" dirty="0" smtClean="0">
                <a:solidFill>
                  <a:schemeClr val="tx1"/>
                </a:solidFill>
              </a:rPr>
              <a:t>HOMBRE</a:t>
            </a:r>
            <a:endParaRPr lang="es-CL" sz="2500" b="1" dirty="0">
              <a:solidFill>
                <a:schemeClr val="tx1"/>
              </a:solidFill>
            </a:endParaRPr>
          </a:p>
        </p:txBody>
      </p:sp>
      <p:sp>
        <p:nvSpPr>
          <p:cNvPr id="21" name="20 Rectángulo redondeado"/>
          <p:cNvSpPr/>
          <p:nvPr/>
        </p:nvSpPr>
        <p:spPr>
          <a:xfrm>
            <a:off x="539552" y="3356992"/>
            <a:ext cx="2160240"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L" b="1" dirty="0" smtClean="0">
                <a:solidFill>
                  <a:schemeClr val="bg1"/>
                </a:solidFill>
              </a:rPr>
              <a:t>JUECES 16</a:t>
            </a:r>
            <a:endParaRPr lang="es-CL" b="1" dirty="0">
              <a:solidFill>
                <a:schemeClr val="bg1"/>
              </a:solidFill>
            </a:endParaRPr>
          </a:p>
        </p:txBody>
      </p:sp>
      <p:sp>
        <p:nvSpPr>
          <p:cNvPr id="22" name="21 Rectángulo redondeado"/>
          <p:cNvSpPr/>
          <p:nvPr/>
        </p:nvSpPr>
        <p:spPr>
          <a:xfrm>
            <a:off x="611560" y="4725144"/>
            <a:ext cx="3744416"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Agrada a sus sentidos</a:t>
            </a:r>
            <a:endParaRPr lang="es-CL" b="1" dirty="0">
              <a:solidFill>
                <a:sysClr val="windowText" lastClr="000000"/>
              </a:solidFill>
            </a:endParaRPr>
          </a:p>
        </p:txBody>
      </p:sp>
      <p:sp>
        <p:nvSpPr>
          <p:cNvPr id="23" name="22 Rectángulo redondeado"/>
          <p:cNvSpPr/>
          <p:nvPr/>
        </p:nvSpPr>
        <p:spPr>
          <a:xfrm>
            <a:off x="611560" y="5445224"/>
            <a:ext cx="4176464"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No le importa realmente opinión de los padres</a:t>
            </a:r>
            <a:endParaRPr lang="es-CL" b="1" dirty="0">
              <a:solidFill>
                <a:sysClr val="windowText" lastClr="000000"/>
              </a:solidFill>
            </a:endParaRPr>
          </a:p>
        </p:txBody>
      </p:sp>
      <p:sp>
        <p:nvSpPr>
          <p:cNvPr id="24" name="23 Rectángulo redondeado"/>
          <p:cNvSpPr/>
          <p:nvPr/>
        </p:nvSpPr>
        <p:spPr>
          <a:xfrm>
            <a:off x="611560" y="6165304"/>
            <a:ext cx="3744416"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Motivación carnal, método carnal, fin carnal</a:t>
            </a:r>
            <a:endParaRPr lang="es-CL" b="1" dirty="0">
              <a:solidFill>
                <a:sysClr val="windowText" lastClr="000000"/>
              </a:solidFill>
            </a:endParaRPr>
          </a:p>
        </p:txBody>
      </p:sp>
      <p:sp>
        <p:nvSpPr>
          <p:cNvPr id="26" name="25 Rectángulo redondeado"/>
          <p:cNvSpPr/>
          <p:nvPr/>
        </p:nvSpPr>
        <p:spPr>
          <a:xfrm>
            <a:off x="611560" y="4005064"/>
            <a:ext cx="3672408"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Toma y consuma</a:t>
            </a:r>
            <a:endParaRPr lang="es-CL" b="1" dirty="0">
              <a:solidFill>
                <a:sysClr val="windowText" lastClr="000000"/>
              </a:solidFill>
            </a:endParaRPr>
          </a:p>
        </p:txBody>
      </p:sp>
      <p:sp>
        <p:nvSpPr>
          <p:cNvPr id="27" name="26 Rectángulo redondeado"/>
          <p:cNvSpPr/>
          <p:nvPr/>
        </p:nvSpPr>
        <p:spPr>
          <a:xfrm>
            <a:off x="5148064" y="5445224"/>
            <a:ext cx="3744416" cy="576064"/>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Cristo (Ef. 5)</a:t>
            </a:r>
            <a:endParaRPr lang="es-CL" b="1" dirty="0">
              <a:solidFill>
                <a:sysClr val="windowText" lastClr="000000"/>
              </a:solidFill>
            </a:endParaRPr>
          </a:p>
        </p:txBody>
      </p:sp>
      <p:sp>
        <p:nvSpPr>
          <p:cNvPr id="28" name="27 Rectángulo redondeado"/>
          <p:cNvSpPr/>
          <p:nvPr/>
        </p:nvSpPr>
        <p:spPr>
          <a:xfrm>
            <a:off x="5148064" y="4725144"/>
            <a:ext cx="3744416" cy="576064"/>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Sale a buscar (</a:t>
            </a:r>
            <a:r>
              <a:rPr lang="es-CL" b="1" dirty="0" err="1" smtClean="0">
                <a:solidFill>
                  <a:sysClr val="windowText" lastClr="000000"/>
                </a:solidFill>
              </a:rPr>
              <a:t>Gn</a:t>
            </a:r>
            <a:r>
              <a:rPr lang="es-CL" b="1" dirty="0" smtClean="0">
                <a:solidFill>
                  <a:sysClr val="windowText" lastClr="000000"/>
                </a:solidFill>
              </a:rPr>
              <a:t>. 28:2)</a:t>
            </a:r>
            <a:endParaRPr lang="es-CL" b="1" dirty="0">
              <a:solidFill>
                <a:sysClr val="windowText" lastClr="000000"/>
              </a:solidFill>
            </a:endParaRPr>
          </a:p>
        </p:txBody>
      </p:sp>
      <p:sp>
        <p:nvSpPr>
          <p:cNvPr id="29" name="28 Rectángulo redondeado"/>
          <p:cNvSpPr/>
          <p:nvPr/>
        </p:nvSpPr>
        <p:spPr>
          <a:xfrm>
            <a:off x="5148064" y="4005064"/>
            <a:ext cx="3744416" cy="576064"/>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Toma </a:t>
            </a:r>
            <a:r>
              <a:rPr lang="es-CL" b="1" dirty="0" smtClean="0">
                <a:solidFill>
                  <a:sysClr val="windowText" lastClr="000000"/>
                </a:solidFill>
              </a:rPr>
              <a:t>(</a:t>
            </a:r>
            <a:r>
              <a:rPr lang="es-CL" b="1" dirty="0" err="1" smtClean="0">
                <a:solidFill>
                  <a:sysClr val="windowText" lastClr="000000"/>
                </a:solidFill>
              </a:rPr>
              <a:t>Gn</a:t>
            </a:r>
            <a:r>
              <a:rPr lang="es-CL" b="1" dirty="0" smtClean="0">
                <a:solidFill>
                  <a:sysClr val="windowText" lastClr="000000"/>
                </a:solidFill>
              </a:rPr>
              <a:t>. 2:22-24)</a:t>
            </a:r>
            <a:endParaRPr lang="es-CL" b="1" dirty="0">
              <a:solidFill>
                <a:sysClr val="windowText" lastClr="000000"/>
              </a:solidFill>
            </a:endParaRPr>
          </a:p>
        </p:txBody>
      </p:sp>
      <p:sp>
        <p:nvSpPr>
          <p:cNvPr id="31" name="30 Rectángulo redondeado"/>
          <p:cNvSpPr/>
          <p:nvPr/>
        </p:nvSpPr>
        <p:spPr>
          <a:xfrm>
            <a:off x="6804248" y="3356992"/>
            <a:ext cx="2160240" cy="57606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CL" b="1" dirty="0" smtClean="0">
                <a:solidFill>
                  <a:sysClr val="windowText" lastClr="000000"/>
                </a:solidFill>
              </a:rPr>
              <a:t>BOOZ</a:t>
            </a:r>
            <a:endParaRPr lang="es-CL" b="1" dirty="0">
              <a:solidFill>
                <a:sysClr val="windowText" lastClr="000000"/>
              </a:solidFill>
            </a:endParaRPr>
          </a:p>
        </p:txBody>
      </p:sp>
    </p:spTree>
    <p:extLst>
      <p:ext uri="{BB962C8B-B14F-4D97-AF65-F5344CB8AC3E}">
        <p14:creationId xmlns:p14="http://schemas.microsoft.com/office/powerpoint/2010/main" val="223476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0" grpId="0" animBg="1"/>
      <p:bldP spid="21" grpId="0" animBg="1"/>
      <p:bldP spid="22" grpId="0" animBg="1"/>
      <p:bldP spid="23" grpId="0" animBg="1"/>
      <p:bldP spid="24" grpId="0" animBg="1"/>
      <p:bldP spid="26" grpId="0" animBg="1"/>
      <p:bldP spid="27" grpId="0" animBg="1"/>
      <p:bldP spid="28" grpId="0" animBg="1"/>
      <p:bldP spid="29"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Preguntas – Grupo 1</a:t>
            </a:r>
            <a:endParaRPr lang="es-CL" dirty="0"/>
          </a:p>
        </p:txBody>
      </p:sp>
      <p:sp>
        <p:nvSpPr>
          <p:cNvPr id="3" name="Marcador de contenido 2"/>
          <p:cNvSpPr>
            <a:spLocks noGrp="1"/>
          </p:cNvSpPr>
          <p:nvPr>
            <p:ph idx="1"/>
          </p:nvPr>
        </p:nvSpPr>
        <p:spPr/>
        <p:txBody>
          <a:bodyPr/>
          <a:lstStyle/>
          <a:p>
            <a:r>
              <a:rPr lang="es-CL" dirty="0" smtClean="0"/>
              <a:t>Ud. está conversando con un hermano de la iglesia, quien es padre de un joven. Él le dice que está contento, porque su hijo ya es un campeón que está conquistando a varias compañeras de clase y vecinas. Algunas cosas le inquietan, pero entiende que lo que su hijo haga con otras niñas es asunto de él, y mientras sean del sexo opuesto no hay problema. ¿Cómo respondería a esto? Analice bíblicamente la situación.</a:t>
            </a:r>
            <a:endParaRPr lang="es-CL" dirty="0"/>
          </a:p>
        </p:txBody>
      </p:sp>
    </p:spTree>
    <p:extLst>
      <p:ext uri="{BB962C8B-B14F-4D97-AF65-F5344CB8AC3E}">
        <p14:creationId xmlns:p14="http://schemas.microsoft.com/office/powerpoint/2010/main" val="2804112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Preguntas – Grupo 2</a:t>
            </a:r>
            <a:endParaRPr lang="es-CL" dirty="0"/>
          </a:p>
        </p:txBody>
      </p:sp>
      <p:sp>
        <p:nvSpPr>
          <p:cNvPr id="3" name="Marcador de contenido 2"/>
          <p:cNvSpPr>
            <a:spLocks noGrp="1"/>
          </p:cNvSpPr>
          <p:nvPr>
            <p:ph idx="1"/>
          </p:nvPr>
        </p:nvSpPr>
        <p:spPr/>
        <p:txBody>
          <a:bodyPr/>
          <a:lstStyle/>
          <a:p>
            <a:r>
              <a:rPr lang="es-CL" dirty="0" smtClean="0"/>
              <a:t>Una hermana soltera se sincera con Ud., y le dice que se siente muy mal por su soltería, que siente vergüenza de su situación, y cada hermano que conoce le parece un posible novio, porque desea mucho dejar la soledad. ¿Cómo respondería? Analice la situación de acuerdo a lo enseñado, fundamentando con la Biblia.</a:t>
            </a:r>
            <a:endParaRPr lang="es-CL" dirty="0"/>
          </a:p>
        </p:txBody>
      </p:sp>
    </p:spTree>
    <p:extLst>
      <p:ext uri="{BB962C8B-B14F-4D97-AF65-F5344CB8AC3E}">
        <p14:creationId xmlns:p14="http://schemas.microsoft.com/office/powerpoint/2010/main" val="3226306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Preguntas – Grupo 3</a:t>
            </a:r>
            <a:endParaRPr lang="es-CL" dirty="0"/>
          </a:p>
        </p:txBody>
      </p:sp>
      <p:sp>
        <p:nvSpPr>
          <p:cNvPr id="3" name="Marcador de contenido 2"/>
          <p:cNvSpPr>
            <a:spLocks noGrp="1"/>
          </p:cNvSpPr>
          <p:nvPr>
            <p:ph idx="1"/>
          </p:nvPr>
        </p:nvSpPr>
        <p:spPr/>
        <p:txBody>
          <a:bodyPr/>
          <a:lstStyle/>
          <a:p>
            <a:r>
              <a:rPr lang="es-CL" dirty="0" smtClean="0"/>
              <a:t>Una joven de la congregación le dice que está pololeando con un compañero de universidad que no es creyente. Asegura que no hay problema, ya que se está cuidando de no caer y sabe que no se casará con él. No ha querido contar a sus padres (cristianos) porque teme que se molesten. Analice la situación según lo enseñado, fundamentando con las Escrituras.</a:t>
            </a:r>
            <a:endParaRPr lang="es-CL" dirty="0"/>
          </a:p>
        </p:txBody>
      </p:sp>
    </p:spTree>
    <p:extLst>
      <p:ext uri="{BB962C8B-B14F-4D97-AF65-F5344CB8AC3E}">
        <p14:creationId xmlns:p14="http://schemas.microsoft.com/office/powerpoint/2010/main" val="258165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Preguntas – Grupo 4</a:t>
            </a:r>
            <a:endParaRPr lang="es-CL" dirty="0"/>
          </a:p>
        </p:txBody>
      </p:sp>
      <p:sp>
        <p:nvSpPr>
          <p:cNvPr id="3" name="Marcador de contenido 2"/>
          <p:cNvSpPr>
            <a:spLocks noGrp="1"/>
          </p:cNvSpPr>
          <p:nvPr>
            <p:ph idx="1"/>
          </p:nvPr>
        </p:nvSpPr>
        <p:spPr/>
        <p:txBody>
          <a:bodyPr/>
          <a:lstStyle/>
          <a:p>
            <a:r>
              <a:rPr lang="es-CL" dirty="0" smtClean="0"/>
              <a:t>Un hermano conversa con varias mujeres por distintas redes sociales, alcanzando mucha confianza e intimidad con varias de ellas. Asegura que algunas lo necesitan, como por ejemplo una hermana que está pasando por problemas matrimoniales, a la que él está aconsejando. Cuando Ud. conversa con él para hablar sobre la soltería y el noviazgo bíblico, se molesta y lo trata de legalista. Analice la situación según lo enseñado y conforme a las Escrituras.</a:t>
            </a:r>
            <a:endParaRPr lang="es-CL" dirty="0"/>
          </a:p>
        </p:txBody>
      </p:sp>
    </p:spTree>
    <p:extLst>
      <p:ext uri="{BB962C8B-B14F-4D97-AF65-F5344CB8AC3E}">
        <p14:creationId xmlns:p14="http://schemas.microsoft.com/office/powerpoint/2010/main" val="76939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200" dirty="0"/>
              <a:t>SERIE: GLORIFICANDO A DIOS EN NUESTRAS RELACIONES</a:t>
            </a:r>
            <a:br>
              <a:rPr lang="es-CL" sz="3200" dirty="0"/>
            </a:br>
            <a:endParaRPr lang="es-CL" sz="3200" dirty="0"/>
          </a:p>
        </p:txBody>
      </p:sp>
      <p:sp>
        <p:nvSpPr>
          <p:cNvPr id="5" name="4 CuadroTexto"/>
          <p:cNvSpPr txBox="1"/>
          <p:nvPr/>
        </p:nvSpPr>
        <p:spPr>
          <a:xfrm>
            <a:off x="2703979" y="1696627"/>
            <a:ext cx="1870075" cy="1200329"/>
          </a:xfrm>
          <a:prstGeom prst="rect">
            <a:avLst/>
          </a:prstGeom>
          <a:solidFill>
            <a:schemeClr val="accent2"/>
          </a:solidFill>
          <a:ln>
            <a:noFill/>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s-CL" b="1" dirty="0"/>
              <a:t>CREADOS A SU IMAGEN Y CONFORME A SU </a:t>
            </a:r>
            <a:r>
              <a:rPr lang="es-CL" b="1" dirty="0" smtClean="0"/>
              <a:t>SEMEJANZA</a:t>
            </a:r>
            <a:endParaRPr lang="es-CL" b="1" dirty="0"/>
          </a:p>
        </p:txBody>
      </p:sp>
      <p:sp>
        <p:nvSpPr>
          <p:cNvPr id="7" name="6 CuadroTexto"/>
          <p:cNvSpPr txBox="1"/>
          <p:nvPr/>
        </p:nvSpPr>
        <p:spPr>
          <a:xfrm>
            <a:off x="5724525" y="1452146"/>
            <a:ext cx="1871663" cy="369888"/>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s-CL" b="1" dirty="0"/>
              <a:t>VALOR</a:t>
            </a:r>
          </a:p>
        </p:txBody>
      </p:sp>
      <p:sp>
        <p:nvSpPr>
          <p:cNvPr id="8" name="7 CuadroTexto"/>
          <p:cNvSpPr txBox="1"/>
          <p:nvPr/>
        </p:nvSpPr>
        <p:spPr>
          <a:xfrm>
            <a:off x="5724525" y="2099846"/>
            <a:ext cx="1871663" cy="369888"/>
          </a:xfrm>
          <a:prstGeom prst="rect">
            <a:avLst/>
          </a:prstGeom>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s-CL" b="1" dirty="0"/>
              <a:t>RACIOCINIO</a:t>
            </a:r>
          </a:p>
        </p:txBody>
      </p:sp>
      <p:sp>
        <p:nvSpPr>
          <p:cNvPr id="9" name="8 CuadroTexto"/>
          <p:cNvSpPr txBox="1"/>
          <p:nvPr/>
        </p:nvSpPr>
        <p:spPr>
          <a:xfrm>
            <a:off x="5724525" y="2747546"/>
            <a:ext cx="1871663" cy="369888"/>
          </a:xfrm>
          <a:prstGeom prst="rect">
            <a:avLst/>
          </a:prstGeom>
          <a:solidFill>
            <a:schemeClr val="accent2"/>
          </a:solidFill>
          <a:ln>
            <a:noFill/>
          </a:ln>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s-CL" b="1" dirty="0">
                <a:solidFill>
                  <a:schemeClr val="bg1"/>
                </a:solidFill>
              </a:rPr>
              <a:t>RELACIONES</a:t>
            </a:r>
          </a:p>
        </p:txBody>
      </p:sp>
      <p:sp>
        <p:nvSpPr>
          <p:cNvPr id="11" name="10 Flecha derecha"/>
          <p:cNvSpPr/>
          <p:nvPr/>
        </p:nvSpPr>
        <p:spPr>
          <a:xfrm>
            <a:off x="4789488" y="1380709"/>
            <a:ext cx="719137" cy="50323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2" name="11 Flecha derecha"/>
          <p:cNvSpPr/>
          <p:nvPr/>
        </p:nvSpPr>
        <p:spPr>
          <a:xfrm>
            <a:off x="4789488" y="2028409"/>
            <a:ext cx="719137" cy="50323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3" name="12 Flecha derecha"/>
          <p:cNvSpPr/>
          <p:nvPr/>
        </p:nvSpPr>
        <p:spPr>
          <a:xfrm>
            <a:off x="4789488" y="2676109"/>
            <a:ext cx="719137" cy="50323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4" name="13 Flecha curvada hacia la izquierda"/>
          <p:cNvSpPr/>
          <p:nvPr/>
        </p:nvSpPr>
        <p:spPr>
          <a:xfrm>
            <a:off x="7769132" y="2850734"/>
            <a:ext cx="512763" cy="895350"/>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solidFill>
                <a:schemeClr val="tx1"/>
              </a:solidFill>
            </a:endParaRPr>
          </a:p>
        </p:txBody>
      </p:sp>
      <p:sp>
        <p:nvSpPr>
          <p:cNvPr id="15" name="14 Rectángulo redondeado"/>
          <p:cNvSpPr/>
          <p:nvPr/>
        </p:nvSpPr>
        <p:spPr>
          <a:xfrm>
            <a:off x="4847385" y="3316759"/>
            <a:ext cx="2921747" cy="599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smtClean="0">
                <a:solidFill>
                  <a:sysClr val="windowText" lastClr="000000"/>
                </a:solidFill>
              </a:rPr>
              <a:t>PADRE-HIJO-ESPÍRITU </a:t>
            </a:r>
            <a:r>
              <a:rPr lang="es-CL" b="1" dirty="0">
                <a:solidFill>
                  <a:sysClr val="windowText" lastClr="000000"/>
                </a:solidFill>
              </a:rPr>
              <a:t>SANTO</a:t>
            </a:r>
          </a:p>
        </p:txBody>
      </p:sp>
      <p:sp>
        <p:nvSpPr>
          <p:cNvPr id="16" name="15 Rectángulo redondeado"/>
          <p:cNvSpPr/>
          <p:nvPr/>
        </p:nvSpPr>
        <p:spPr>
          <a:xfrm>
            <a:off x="5652293" y="4013574"/>
            <a:ext cx="2016125"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1500" b="1" dirty="0"/>
              <a:t>TRES PERSONAS RELACIONANDOSE ETERNAMENTE.</a:t>
            </a:r>
          </a:p>
        </p:txBody>
      </p:sp>
      <p:sp>
        <p:nvSpPr>
          <p:cNvPr id="17" name="16 Flecha derecha"/>
          <p:cNvSpPr/>
          <p:nvPr/>
        </p:nvSpPr>
        <p:spPr>
          <a:xfrm rot="10800000">
            <a:off x="4117135" y="3355975"/>
            <a:ext cx="542925" cy="504825"/>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p>
        </p:txBody>
      </p:sp>
      <p:sp>
        <p:nvSpPr>
          <p:cNvPr id="18" name="17 Rectángulo redondeado"/>
          <p:cNvSpPr/>
          <p:nvPr/>
        </p:nvSpPr>
        <p:spPr>
          <a:xfrm>
            <a:off x="938586" y="3351213"/>
            <a:ext cx="2835275" cy="5048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solidFill>
                  <a:schemeClr val="bg1"/>
                </a:solidFill>
              </a:rPr>
              <a:t>ADAN, EVA Y SUS HIJOS</a:t>
            </a:r>
          </a:p>
          <a:p>
            <a:pPr algn="ctr">
              <a:defRPr/>
            </a:pPr>
            <a:r>
              <a:rPr lang="es-CL" b="1" dirty="0">
                <a:solidFill>
                  <a:schemeClr val="bg1"/>
                </a:solidFill>
              </a:rPr>
              <a:t>SOCIEDAD CON DIOS.</a:t>
            </a:r>
          </a:p>
        </p:txBody>
      </p:sp>
      <p:sp>
        <p:nvSpPr>
          <p:cNvPr id="19" name="18 Rectángulo redondeado"/>
          <p:cNvSpPr/>
          <p:nvPr/>
        </p:nvSpPr>
        <p:spPr>
          <a:xfrm>
            <a:off x="1195327" y="3966926"/>
            <a:ext cx="2016125" cy="9366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1500" b="1" dirty="0">
                <a:solidFill>
                  <a:schemeClr val="bg1"/>
                </a:solidFill>
              </a:rPr>
              <a:t>RELACIONAMIENTO PERFECTO...</a:t>
            </a:r>
          </a:p>
          <a:p>
            <a:pPr algn="ctr">
              <a:defRPr/>
            </a:pPr>
            <a:r>
              <a:rPr lang="es-CL" sz="1500" b="1" dirty="0">
                <a:solidFill>
                  <a:schemeClr val="bg1"/>
                </a:solidFill>
              </a:rPr>
              <a:t>PERO…</a:t>
            </a:r>
          </a:p>
        </p:txBody>
      </p:sp>
      <p:sp>
        <p:nvSpPr>
          <p:cNvPr id="20" name="19 Rectángulo redondeado"/>
          <p:cNvSpPr/>
          <p:nvPr/>
        </p:nvSpPr>
        <p:spPr>
          <a:xfrm>
            <a:off x="2019766" y="5688709"/>
            <a:ext cx="1368425" cy="5048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smtClean="0">
                <a:solidFill>
                  <a:sysClr val="windowText" lastClr="000000"/>
                </a:solidFill>
              </a:rPr>
              <a:t>Pecado</a:t>
            </a:r>
          </a:p>
          <a:p>
            <a:pPr algn="ctr">
              <a:defRPr/>
            </a:pPr>
            <a:r>
              <a:rPr lang="es-CL" b="1" dirty="0" smtClean="0">
                <a:solidFill>
                  <a:sysClr val="windowText" lastClr="000000"/>
                </a:solidFill>
              </a:rPr>
              <a:t>Ro. 5:12</a:t>
            </a:r>
            <a:endParaRPr lang="es-CL" b="1" dirty="0">
              <a:solidFill>
                <a:sysClr val="windowText" lastClr="000000"/>
              </a:solidFill>
            </a:endParaRPr>
          </a:p>
        </p:txBody>
      </p:sp>
      <p:sp>
        <p:nvSpPr>
          <p:cNvPr id="21" name="20 Rayo"/>
          <p:cNvSpPr/>
          <p:nvPr/>
        </p:nvSpPr>
        <p:spPr>
          <a:xfrm rot="717286">
            <a:off x="1888703" y="4994297"/>
            <a:ext cx="935038" cy="561975"/>
          </a:xfrm>
          <a:prstGeom prst="lightningBolt">
            <a:avLst/>
          </a:prstGeom>
          <a:solidFill>
            <a:srgbClr val="FF0000"/>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s-CL"/>
          </a:p>
        </p:txBody>
      </p:sp>
      <p:sp>
        <p:nvSpPr>
          <p:cNvPr id="22" name="21 Rectángulo redondeado"/>
          <p:cNvSpPr/>
          <p:nvPr/>
        </p:nvSpPr>
        <p:spPr>
          <a:xfrm>
            <a:off x="4182502" y="4903551"/>
            <a:ext cx="4531192" cy="156378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s-CL" sz="1600" b="1" u="sng" dirty="0">
                <a:solidFill>
                  <a:schemeClr val="bg1"/>
                </a:solidFill>
                <a:effectLst>
                  <a:outerShdw blurRad="38100" dist="38100" dir="2700000" algn="tl">
                    <a:srgbClr val="000000">
                      <a:alpha val="43137"/>
                    </a:srgbClr>
                  </a:outerShdw>
                </a:effectLst>
              </a:rPr>
              <a:t>EFESIOS </a:t>
            </a:r>
          </a:p>
          <a:p>
            <a:pPr>
              <a:defRPr/>
            </a:pPr>
            <a:r>
              <a:rPr lang="es-CL" sz="1600" b="1" dirty="0">
                <a:solidFill>
                  <a:schemeClr val="bg1"/>
                </a:solidFill>
                <a:effectLst>
                  <a:outerShdw blurRad="38100" dist="38100" dir="2700000" algn="tl">
                    <a:srgbClr val="000000">
                      <a:alpha val="43137"/>
                    </a:srgbClr>
                  </a:outerShdw>
                </a:effectLst>
              </a:rPr>
              <a:t>2:10</a:t>
            </a:r>
            <a:r>
              <a:rPr lang="es-CL" sz="1600" b="1" dirty="0">
                <a:solidFill>
                  <a:schemeClr val="bg1"/>
                </a:solidFill>
              </a:rPr>
              <a:t> 	 	NUEVA CRIATURA “EN </a:t>
            </a:r>
            <a:r>
              <a:rPr lang="es-CL" sz="1600" b="1" dirty="0" smtClean="0">
                <a:solidFill>
                  <a:schemeClr val="bg1"/>
                </a:solidFill>
              </a:rPr>
              <a:t>CRISTO</a:t>
            </a:r>
            <a:r>
              <a:rPr lang="es-CL" sz="1600" b="1" dirty="0">
                <a:solidFill>
                  <a:schemeClr val="bg1"/>
                </a:solidFill>
              </a:rPr>
              <a:t>”</a:t>
            </a:r>
          </a:p>
          <a:p>
            <a:pPr>
              <a:defRPr/>
            </a:pPr>
            <a:r>
              <a:rPr lang="es-CL" sz="1600" b="1" dirty="0" smtClean="0">
                <a:solidFill>
                  <a:schemeClr val="bg1"/>
                </a:solidFill>
                <a:effectLst>
                  <a:outerShdw blurRad="38100" dist="38100" dir="2700000" algn="tl">
                    <a:srgbClr val="000000">
                      <a:alpha val="43137"/>
                    </a:srgbClr>
                  </a:outerShdw>
                </a:effectLst>
              </a:rPr>
              <a:t>4:11-16</a:t>
            </a:r>
            <a:r>
              <a:rPr lang="es-CL" sz="1600" b="1" dirty="0">
                <a:solidFill>
                  <a:schemeClr val="bg1"/>
                </a:solidFill>
                <a:effectLst>
                  <a:outerShdw blurRad="38100" dist="38100" dir="2700000" algn="tl">
                    <a:srgbClr val="000000">
                      <a:alpha val="43137"/>
                    </a:srgbClr>
                  </a:outerShdw>
                </a:effectLst>
              </a:rPr>
              <a:t>	</a:t>
            </a:r>
            <a:r>
              <a:rPr lang="es-CL" sz="1600" b="1" dirty="0" smtClean="0">
                <a:solidFill>
                  <a:schemeClr val="bg1"/>
                </a:solidFill>
              </a:rPr>
              <a:t>CRECE </a:t>
            </a:r>
            <a:r>
              <a:rPr lang="es-CL" sz="1600" b="1" dirty="0">
                <a:solidFill>
                  <a:schemeClr val="bg1"/>
                </a:solidFill>
              </a:rPr>
              <a:t>CONFORME A LA </a:t>
            </a:r>
            <a:r>
              <a:rPr lang="es-CL" sz="1600" b="1" dirty="0" smtClean="0">
                <a:solidFill>
                  <a:schemeClr val="bg1"/>
                </a:solidFill>
              </a:rPr>
              <a:t>“</a:t>
            </a:r>
            <a:r>
              <a:rPr lang="es-CL" sz="1600" b="1" dirty="0">
                <a:solidFill>
                  <a:schemeClr val="bg1"/>
                </a:solidFill>
              </a:rPr>
              <a:t>PALABRA”.</a:t>
            </a:r>
          </a:p>
          <a:p>
            <a:pPr>
              <a:defRPr/>
            </a:pPr>
            <a:r>
              <a:rPr lang="es-CL" sz="1600" b="1" dirty="0">
                <a:solidFill>
                  <a:schemeClr val="bg1"/>
                </a:solidFill>
                <a:effectLst>
                  <a:outerShdw blurRad="38100" dist="38100" dir="2700000" algn="tl">
                    <a:srgbClr val="000000">
                      <a:alpha val="43137"/>
                    </a:srgbClr>
                  </a:outerShdw>
                </a:effectLst>
              </a:rPr>
              <a:t>4:17-24 , </a:t>
            </a:r>
            <a:r>
              <a:rPr lang="es-CL" sz="1600" b="1" dirty="0" smtClean="0">
                <a:solidFill>
                  <a:schemeClr val="bg1"/>
                </a:solidFill>
                <a:effectLst>
                  <a:outerShdw blurRad="38100" dist="38100" dir="2700000" algn="tl">
                    <a:srgbClr val="000000">
                      <a:alpha val="43137"/>
                    </a:srgbClr>
                  </a:outerShdw>
                </a:effectLst>
              </a:rPr>
              <a:t>5-6 </a:t>
            </a:r>
            <a:r>
              <a:rPr lang="es-CL" sz="1600" b="1" dirty="0" smtClean="0">
                <a:solidFill>
                  <a:schemeClr val="bg1"/>
                </a:solidFill>
              </a:rPr>
              <a:t>DEBEMOS ADORAR CON </a:t>
            </a:r>
            <a:r>
              <a:rPr lang="es-CL" sz="1600" b="1" dirty="0">
                <a:solidFill>
                  <a:schemeClr val="bg1"/>
                </a:solidFill>
              </a:rPr>
              <a:t>NUESTRA VIDA.</a:t>
            </a:r>
          </a:p>
          <a:p>
            <a:pPr algn="ctr">
              <a:defRPr/>
            </a:pPr>
            <a:endParaRPr lang="es-CL" sz="1600" b="1" dirty="0">
              <a:solidFill>
                <a:schemeClr val="bg1"/>
              </a:solidFill>
            </a:endParaRPr>
          </a:p>
          <a:p>
            <a:pPr algn="ctr">
              <a:defRPr/>
            </a:pPr>
            <a:endParaRPr lang="es-CL" sz="1600" b="1" dirty="0">
              <a:solidFill>
                <a:schemeClr val="bg1"/>
              </a:solidFill>
            </a:endParaRPr>
          </a:p>
          <a:p>
            <a:pPr algn="ctr">
              <a:defRPr/>
            </a:pPr>
            <a:endParaRPr lang="es-CL" sz="1600" b="1" dirty="0">
              <a:solidFill>
                <a:schemeClr val="bg1"/>
              </a:solidFill>
            </a:endParaRPr>
          </a:p>
          <a:p>
            <a:pPr algn="ctr">
              <a:defRPr/>
            </a:pPr>
            <a:endParaRPr lang="es-CL" sz="1600" b="1" dirty="0">
              <a:solidFill>
                <a:schemeClr val="bg1"/>
              </a:solidFill>
            </a:endParaRPr>
          </a:p>
        </p:txBody>
      </p:sp>
    </p:spTree>
    <p:extLst>
      <p:ext uri="{BB962C8B-B14F-4D97-AF65-F5344CB8AC3E}">
        <p14:creationId xmlns:p14="http://schemas.microsoft.com/office/powerpoint/2010/main" val="228887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SERIE: GLORIFICANDO A DIOS EN NUESTRAS </a:t>
            </a:r>
            <a:r>
              <a:rPr lang="es-CL" dirty="0" smtClean="0"/>
              <a:t>RELACIONES</a:t>
            </a:r>
            <a:endParaRPr lang="es-CL" dirty="0"/>
          </a:p>
        </p:txBody>
      </p:sp>
      <p:sp>
        <p:nvSpPr>
          <p:cNvPr id="5" name="4 Elipse"/>
          <p:cNvSpPr/>
          <p:nvPr/>
        </p:nvSpPr>
        <p:spPr>
          <a:xfrm>
            <a:off x="251520" y="3284984"/>
            <a:ext cx="1872208" cy="1512168"/>
          </a:xfrm>
          <a:prstGeom prst="ellipse">
            <a:avLst/>
          </a:prstGeom>
          <a:solidFill>
            <a:schemeClr val="accent2"/>
          </a:solidFill>
          <a:ln/>
        </p:spPr>
        <p:style>
          <a:lnRef idx="1">
            <a:schemeClr val="dk1"/>
          </a:lnRef>
          <a:fillRef idx="2">
            <a:schemeClr val="dk1"/>
          </a:fillRef>
          <a:effectRef idx="1">
            <a:schemeClr val="dk1"/>
          </a:effectRef>
          <a:fontRef idx="minor">
            <a:schemeClr val="dk1"/>
          </a:fontRef>
        </p:style>
        <p:txBody>
          <a:bodyPr anchor="ctr"/>
          <a:lstStyle/>
          <a:p>
            <a:pPr algn="ctr">
              <a:defRPr/>
            </a:pPr>
            <a:r>
              <a:rPr lang="es-CL" b="1" dirty="0" smtClean="0"/>
              <a:t>SOLTERÍA</a:t>
            </a:r>
            <a:endParaRPr lang="es-CL" b="1" dirty="0"/>
          </a:p>
        </p:txBody>
      </p:sp>
      <p:sp>
        <p:nvSpPr>
          <p:cNvPr id="6" name="5 Elipse"/>
          <p:cNvSpPr/>
          <p:nvPr/>
        </p:nvSpPr>
        <p:spPr>
          <a:xfrm>
            <a:off x="2483768" y="3284984"/>
            <a:ext cx="1872208" cy="1512168"/>
          </a:xfrm>
          <a:prstGeom prst="ellipse">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r>
              <a:rPr lang="es-CL" b="1" dirty="0" smtClean="0">
                <a:solidFill>
                  <a:schemeClr val="bg1"/>
                </a:solidFill>
              </a:rPr>
              <a:t>NOVIAZGO (</a:t>
            </a:r>
            <a:r>
              <a:rPr lang="es-CL" b="1" dirty="0">
                <a:solidFill>
                  <a:schemeClr val="bg1"/>
                </a:solidFill>
              </a:rPr>
              <a:t>Cortejo)</a:t>
            </a:r>
          </a:p>
        </p:txBody>
      </p:sp>
      <p:sp>
        <p:nvSpPr>
          <p:cNvPr id="7" name="6 Elipse"/>
          <p:cNvSpPr/>
          <p:nvPr/>
        </p:nvSpPr>
        <p:spPr>
          <a:xfrm>
            <a:off x="4716016" y="3284984"/>
            <a:ext cx="1913384" cy="1512168"/>
          </a:xfrm>
          <a:prstGeom prst="ellipse">
            <a:avLst/>
          </a:prstGeom>
          <a:ln/>
        </p:spPr>
        <p:style>
          <a:lnRef idx="3">
            <a:schemeClr val="lt1"/>
          </a:lnRef>
          <a:fillRef idx="1">
            <a:schemeClr val="accent1"/>
          </a:fillRef>
          <a:effectRef idx="1">
            <a:schemeClr val="accent1"/>
          </a:effectRef>
          <a:fontRef idx="minor">
            <a:schemeClr val="lt1"/>
          </a:fontRef>
        </p:style>
        <p:txBody>
          <a:bodyPr anchor="ctr"/>
          <a:lstStyle/>
          <a:p>
            <a:pPr algn="ctr">
              <a:defRPr/>
            </a:pPr>
            <a:r>
              <a:rPr lang="es-CL" sz="1600" b="1" dirty="0" smtClean="0"/>
              <a:t>MATRIMONIO</a:t>
            </a:r>
            <a:endParaRPr lang="es-CL" sz="1600" b="1" dirty="0"/>
          </a:p>
        </p:txBody>
      </p:sp>
      <p:sp>
        <p:nvSpPr>
          <p:cNvPr id="8" name="7 Elipse"/>
          <p:cNvSpPr/>
          <p:nvPr/>
        </p:nvSpPr>
        <p:spPr>
          <a:xfrm>
            <a:off x="6948264" y="3284984"/>
            <a:ext cx="1872208" cy="1512168"/>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s-CL" b="1" dirty="0" smtClean="0">
                <a:solidFill>
                  <a:sysClr val="windowText" lastClr="000000"/>
                </a:solidFill>
              </a:rPr>
              <a:t>FAMILIA</a:t>
            </a:r>
          </a:p>
          <a:p>
            <a:pPr algn="ctr">
              <a:defRPr/>
            </a:pPr>
            <a:r>
              <a:rPr lang="es-CL" b="1" dirty="0" smtClean="0">
                <a:solidFill>
                  <a:sysClr val="windowText" lastClr="000000"/>
                </a:solidFill>
              </a:rPr>
              <a:t> (hijos</a:t>
            </a:r>
            <a:r>
              <a:rPr lang="es-CL" b="1" dirty="0">
                <a:solidFill>
                  <a:sysClr val="windowText" lastClr="000000"/>
                </a:solidFill>
              </a:rPr>
              <a:t>)</a:t>
            </a:r>
          </a:p>
        </p:txBody>
      </p:sp>
    </p:spTree>
    <p:extLst>
      <p:ext uri="{BB962C8B-B14F-4D97-AF65-F5344CB8AC3E}">
        <p14:creationId xmlns:p14="http://schemas.microsoft.com/office/powerpoint/2010/main" val="313678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4000" dirty="0"/>
              <a:t>RESUMEN CLASES ANTERIORES</a:t>
            </a:r>
            <a:r>
              <a:rPr lang="es-CL" sz="4000" dirty="0" smtClean="0"/>
              <a:t>.</a:t>
            </a:r>
            <a:endParaRPr lang="es-CL" sz="4000" dirty="0"/>
          </a:p>
        </p:txBody>
      </p:sp>
      <p:sp>
        <p:nvSpPr>
          <p:cNvPr id="5" name="4 CuadroTexto"/>
          <p:cNvSpPr txBox="1"/>
          <p:nvPr/>
        </p:nvSpPr>
        <p:spPr>
          <a:xfrm>
            <a:off x="107504" y="143634"/>
            <a:ext cx="8568952" cy="477054"/>
          </a:xfrm>
          <a:prstGeom prst="rect">
            <a:avLst/>
          </a:prstGeom>
          <a:noFill/>
        </p:spPr>
        <p:txBody>
          <a:bodyPr wrap="square" rtlCol="0">
            <a:spAutoFit/>
          </a:bodyPr>
          <a:lstStyle/>
          <a:p>
            <a:endParaRPr lang="es-CL" sz="2500" b="1" dirty="0">
              <a:solidFill>
                <a:schemeClr val="bg1"/>
              </a:solidFill>
              <a:effectLst>
                <a:outerShdw blurRad="38100" dist="38100" dir="2700000" algn="tl">
                  <a:srgbClr val="000000">
                    <a:alpha val="43137"/>
                  </a:srgbClr>
                </a:outerShdw>
              </a:effectLst>
            </a:endParaRPr>
          </a:p>
        </p:txBody>
      </p:sp>
      <p:sp>
        <p:nvSpPr>
          <p:cNvPr id="7" name="6 Rectángulo redondeado"/>
          <p:cNvSpPr/>
          <p:nvPr/>
        </p:nvSpPr>
        <p:spPr>
          <a:xfrm>
            <a:off x="575311" y="1492194"/>
            <a:ext cx="1698304" cy="715429"/>
          </a:xfrm>
          <a:prstGeom prst="roundRect">
            <a:avLst/>
          </a:prstGeom>
          <a:solidFill>
            <a:srgbClr val="9BFFC8"/>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CL" sz="2800" b="1" dirty="0" smtClean="0">
                <a:solidFill>
                  <a:sysClr val="windowText" lastClr="000000"/>
                </a:solidFill>
              </a:rPr>
              <a:t>SOLTERÍA</a:t>
            </a:r>
            <a:endParaRPr lang="es-CL" sz="2800" b="1" dirty="0">
              <a:solidFill>
                <a:sysClr val="windowText" lastClr="000000"/>
              </a:solidFill>
            </a:endParaRPr>
          </a:p>
        </p:txBody>
      </p:sp>
      <p:sp>
        <p:nvSpPr>
          <p:cNvPr id="8" name="7 Rectángulo redondeado"/>
          <p:cNvSpPr/>
          <p:nvPr/>
        </p:nvSpPr>
        <p:spPr>
          <a:xfrm>
            <a:off x="3438962" y="1492194"/>
            <a:ext cx="1978042" cy="741187"/>
          </a:xfrm>
          <a:prstGeom prst="roundRect">
            <a:avLst/>
          </a:prstGeom>
          <a:solidFill>
            <a:schemeClr val="accent1">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sz="2400" b="1" dirty="0" smtClean="0">
                <a:solidFill>
                  <a:schemeClr val="bg1"/>
                </a:solidFill>
              </a:rPr>
              <a:t>NOVIAZGO</a:t>
            </a:r>
            <a:endParaRPr lang="es-CL" sz="2400" b="1" dirty="0">
              <a:solidFill>
                <a:schemeClr val="bg1"/>
              </a:solidFill>
            </a:endParaRPr>
          </a:p>
        </p:txBody>
      </p:sp>
      <p:sp>
        <p:nvSpPr>
          <p:cNvPr id="9" name="8 Rectángulo redondeado"/>
          <p:cNvSpPr/>
          <p:nvPr/>
        </p:nvSpPr>
        <p:spPr>
          <a:xfrm>
            <a:off x="6425539" y="1502538"/>
            <a:ext cx="2143150" cy="774335"/>
          </a:xfrm>
          <a:prstGeom prst="round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b="1" dirty="0" smtClean="0"/>
              <a:t>PRINCIPIOS ELEMENTALES</a:t>
            </a:r>
            <a:endParaRPr lang="es-CL" sz="2000" b="1" dirty="0"/>
          </a:p>
        </p:txBody>
      </p:sp>
      <p:sp>
        <p:nvSpPr>
          <p:cNvPr id="10" name="9 Rectángulo redondeado"/>
          <p:cNvSpPr/>
          <p:nvPr/>
        </p:nvSpPr>
        <p:spPr>
          <a:xfrm>
            <a:off x="488359" y="2370699"/>
            <a:ext cx="1872208" cy="2808312"/>
          </a:xfrm>
          <a:prstGeom prst="roundRect">
            <a:avLst/>
          </a:prstGeom>
          <a:solidFill>
            <a:srgbClr val="9BFFC8"/>
          </a:solidFill>
          <a:ln>
            <a:noFill/>
          </a:ln>
        </p:spPr>
        <p:style>
          <a:lnRef idx="1">
            <a:schemeClr val="accent6"/>
          </a:lnRef>
          <a:fillRef idx="3">
            <a:schemeClr val="accent6"/>
          </a:fillRef>
          <a:effectRef idx="2">
            <a:schemeClr val="accent6"/>
          </a:effectRef>
          <a:fontRef idx="minor">
            <a:schemeClr val="lt1"/>
          </a:fontRef>
        </p:style>
        <p:txBody>
          <a:bodyPr rtlCol="0" anchor="t"/>
          <a:lstStyle/>
          <a:p>
            <a:r>
              <a:rPr lang="es-CL" sz="1600" b="1" dirty="0" smtClean="0">
                <a:solidFill>
                  <a:sysClr val="windowText" lastClr="000000"/>
                </a:solidFill>
              </a:rPr>
              <a:t>- </a:t>
            </a:r>
            <a:r>
              <a:rPr lang="es-CL" sz="1600" b="1" dirty="0" smtClean="0">
                <a:solidFill>
                  <a:sysClr val="windowText" lastClr="000000"/>
                </a:solidFill>
              </a:rPr>
              <a:t>REGALO DE </a:t>
            </a:r>
            <a:r>
              <a:rPr lang="es-CL" sz="1600" b="1" dirty="0" smtClean="0">
                <a:solidFill>
                  <a:sysClr val="windowText" lastClr="000000"/>
                </a:solidFill>
              </a:rPr>
              <a:t>DIOS</a:t>
            </a:r>
            <a:endParaRPr lang="es-CL" sz="1600" b="1" dirty="0" smtClean="0">
              <a:solidFill>
                <a:sysClr val="windowText" lastClr="000000"/>
              </a:solidFill>
            </a:endParaRPr>
          </a:p>
          <a:p>
            <a:endParaRPr lang="es-CL" sz="1600" b="1" dirty="0" smtClean="0">
              <a:solidFill>
                <a:sysClr val="windowText" lastClr="000000"/>
              </a:solidFill>
            </a:endParaRPr>
          </a:p>
          <a:p>
            <a:r>
              <a:rPr lang="es-CL" sz="1600" b="1" dirty="0" smtClean="0">
                <a:solidFill>
                  <a:sysClr val="windowText" lastClr="000000"/>
                </a:solidFill>
              </a:rPr>
              <a:t>- SERVICIO</a:t>
            </a:r>
            <a:endParaRPr lang="es-CL" sz="1600" b="1" dirty="0" smtClean="0">
              <a:solidFill>
                <a:sysClr val="windowText" lastClr="000000"/>
              </a:solidFill>
            </a:endParaRPr>
          </a:p>
          <a:p>
            <a:endParaRPr lang="es-CL" sz="1600" b="1" dirty="0" smtClean="0">
              <a:solidFill>
                <a:sysClr val="windowText" lastClr="000000"/>
              </a:solidFill>
            </a:endParaRPr>
          </a:p>
          <a:p>
            <a:r>
              <a:rPr lang="es-CL" sz="1600" b="1" dirty="0" smtClean="0">
                <a:solidFill>
                  <a:sysClr val="windowText" lastClr="000000"/>
                </a:solidFill>
              </a:rPr>
              <a:t>- SUMISIÓN</a:t>
            </a:r>
            <a:endParaRPr lang="es-CL" sz="1600" b="1" dirty="0" smtClean="0">
              <a:solidFill>
                <a:sysClr val="windowText" lastClr="000000"/>
              </a:solidFill>
            </a:endParaRPr>
          </a:p>
          <a:p>
            <a:endParaRPr lang="es-CL" sz="1600" b="1" dirty="0" smtClean="0">
              <a:solidFill>
                <a:sysClr val="windowText" lastClr="000000"/>
              </a:solidFill>
            </a:endParaRPr>
          </a:p>
          <a:p>
            <a:r>
              <a:rPr lang="es-CL" sz="1600" b="1" dirty="0" smtClean="0">
                <a:solidFill>
                  <a:sysClr val="windowText" lastClr="000000"/>
                </a:solidFill>
              </a:rPr>
              <a:t>- PREPARACIÓN</a:t>
            </a:r>
          </a:p>
          <a:p>
            <a:endParaRPr lang="es-CL" sz="1600" b="1" dirty="0">
              <a:solidFill>
                <a:sysClr val="windowText" lastClr="000000"/>
              </a:solidFill>
            </a:endParaRPr>
          </a:p>
          <a:p>
            <a:r>
              <a:rPr lang="es-CL" sz="1600" b="1" dirty="0" smtClean="0">
                <a:solidFill>
                  <a:sysClr val="windowText" lastClr="000000"/>
                </a:solidFill>
              </a:rPr>
              <a:t>- CUIDADO CON EXTREMOS</a:t>
            </a:r>
            <a:endParaRPr lang="es-CL" sz="1600" b="1" dirty="0" smtClean="0">
              <a:solidFill>
                <a:sysClr val="windowText" lastClr="000000"/>
              </a:solidFill>
            </a:endParaRPr>
          </a:p>
          <a:p>
            <a:endParaRPr lang="es-CL" b="1" dirty="0" smtClean="0">
              <a:solidFill>
                <a:sysClr val="windowText" lastClr="000000"/>
              </a:solidFill>
            </a:endParaRPr>
          </a:p>
          <a:p>
            <a:r>
              <a:rPr lang="es-CL" b="1" dirty="0" smtClean="0">
                <a:solidFill>
                  <a:sysClr val="windowText" lastClr="000000"/>
                </a:solidFill>
              </a:rPr>
              <a:t> </a:t>
            </a:r>
          </a:p>
        </p:txBody>
      </p:sp>
      <p:sp>
        <p:nvSpPr>
          <p:cNvPr id="11" name="10 Rectángulo redondeado"/>
          <p:cNvSpPr/>
          <p:nvPr/>
        </p:nvSpPr>
        <p:spPr>
          <a:xfrm>
            <a:off x="3364777" y="2359789"/>
            <a:ext cx="2126413" cy="2830131"/>
          </a:xfrm>
          <a:prstGeom prst="roundRect">
            <a:avLst/>
          </a:prstGeom>
          <a:solidFill>
            <a:schemeClr val="accent1">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t"/>
          <a:lstStyle/>
          <a:p>
            <a:r>
              <a:rPr lang="es-CL" sz="1600" b="1" dirty="0" smtClean="0">
                <a:solidFill>
                  <a:schemeClr val="bg1"/>
                </a:solidFill>
              </a:rPr>
              <a:t>- OBJETIVO: MATRIMONIO.</a:t>
            </a:r>
            <a:endParaRPr lang="es-CL" sz="1600" b="1" dirty="0" smtClean="0">
              <a:solidFill>
                <a:schemeClr val="bg1"/>
              </a:solidFill>
            </a:endParaRPr>
          </a:p>
          <a:p>
            <a:endParaRPr lang="es-CL" sz="1600" b="1" dirty="0" smtClean="0">
              <a:solidFill>
                <a:schemeClr val="bg1"/>
              </a:solidFill>
            </a:endParaRPr>
          </a:p>
          <a:p>
            <a:r>
              <a:rPr lang="es-CL" sz="1600" b="1" dirty="0" smtClean="0">
                <a:solidFill>
                  <a:schemeClr val="bg1"/>
                </a:solidFill>
              </a:rPr>
              <a:t>- NECESIDAD DE PREPARACIÓN (PADRES).</a:t>
            </a:r>
            <a:endParaRPr lang="es-CL" sz="1600" b="1" dirty="0" smtClean="0">
              <a:solidFill>
                <a:schemeClr val="bg1"/>
              </a:solidFill>
            </a:endParaRPr>
          </a:p>
          <a:p>
            <a:endParaRPr lang="es-CL" sz="1600" b="1" dirty="0" smtClean="0">
              <a:solidFill>
                <a:schemeClr val="bg1"/>
              </a:solidFill>
            </a:endParaRPr>
          </a:p>
          <a:p>
            <a:r>
              <a:rPr lang="es-CL" sz="1600" b="1" dirty="0" smtClean="0">
                <a:solidFill>
                  <a:schemeClr val="bg1"/>
                </a:solidFill>
              </a:rPr>
              <a:t>- PERIODO </a:t>
            </a:r>
            <a:r>
              <a:rPr lang="es-CL" sz="1600" b="1" dirty="0" smtClean="0">
                <a:solidFill>
                  <a:schemeClr val="bg1"/>
                </a:solidFill>
              </a:rPr>
              <a:t>CORTO </a:t>
            </a:r>
            <a:r>
              <a:rPr lang="es-CL" sz="1600" b="1" dirty="0" smtClean="0">
                <a:solidFill>
                  <a:schemeClr val="bg1"/>
                </a:solidFill>
              </a:rPr>
              <a:t>(TENTACIÓN).</a:t>
            </a:r>
            <a:endParaRPr lang="es-CL" sz="1600" b="1" dirty="0" smtClean="0">
              <a:solidFill>
                <a:schemeClr val="bg1"/>
              </a:solidFill>
            </a:endParaRPr>
          </a:p>
          <a:p>
            <a:endParaRPr lang="es-CL" sz="1600" b="1" dirty="0" smtClean="0">
              <a:solidFill>
                <a:schemeClr val="bg1"/>
              </a:solidFill>
            </a:endParaRPr>
          </a:p>
          <a:p>
            <a:endParaRPr lang="es-CL" sz="1600" dirty="0">
              <a:solidFill>
                <a:schemeClr val="bg1"/>
              </a:solidFill>
            </a:endParaRPr>
          </a:p>
        </p:txBody>
      </p:sp>
      <p:sp>
        <p:nvSpPr>
          <p:cNvPr id="12" name="11 Rectángulo redondeado"/>
          <p:cNvSpPr/>
          <p:nvPr/>
        </p:nvSpPr>
        <p:spPr>
          <a:xfrm>
            <a:off x="6115835" y="2370699"/>
            <a:ext cx="2705436" cy="313641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t"/>
          <a:lstStyle/>
          <a:p>
            <a:r>
              <a:rPr lang="es-CL" sz="1700" b="1" dirty="0" smtClean="0"/>
              <a:t>- PADRES </a:t>
            </a:r>
            <a:r>
              <a:rPr lang="es-CL" sz="1700" b="1" dirty="0" smtClean="0"/>
              <a:t>PREPARAN, </a:t>
            </a:r>
            <a:r>
              <a:rPr lang="es-CL" sz="1700" b="1" dirty="0" smtClean="0"/>
              <a:t>APRUEBAN </a:t>
            </a:r>
            <a:r>
              <a:rPr lang="es-CL" sz="1700" b="1" dirty="0" smtClean="0"/>
              <a:t>Y SUPERVISAN.</a:t>
            </a:r>
          </a:p>
          <a:p>
            <a:endParaRPr lang="es-CL" sz="1700" b="1" dirty="0" smtClean="0"/>
          </a:p>
          <a:p>
            <a:r>
              <a:rPr lang="es-CL" sz="1700" b="1" dirty="0" smtClean="0"/>
              <a:t>- EN </a:t>
            </a:r>
            <a:r>
              <a:rPr lang="es-CL" sz="1700" b="1" dirty="0" smtClean="0"/>
              <a:t>EL SEÑOR.</a:t>
            </a:r>
          </a:p>
          <a:p>
            <a:endParaRPr lang="es-CL" sz="1700" b="1" dirty="0" smtClean="0"/>
          </a:p>
          <a:p>
            <a:r>
              <a:rPr lang="es-CL" sz="1700" b="1" dirty="0" smtClean="0"/>
              <a:t>- PUREZA</a:t>
            </a:r>
            <a:r>
              <a:rPr lang="es-CL" sz="1700" b="1" dirty="0" smtClean="0"/>
              <a:t>.</a:t>
            </a:r>
          </a:p>
          <a:p>
            <a:endParaRPr lang="es-CL" sz="1700" b="1" dirty="0" smtClean="0"/>
          </a:p>
          <a:p>
            <a:r>
              <a:rPr lang="es-CL" sz="1700" b="1" dirty="0" smtClean="0"/>
              <a:t>- PIEDAD</a:t>
            </a:r>
            <a:r>
              <a:rPr lang="es-CL" sz="1700" b="1" dirty="0" smtClean="0"/>
              <a:t>.</a:t>
            </a:r>
          </a:p>
          <a:p>
            <a:endParaRPr lang="es-CL" sz="1700" b="1" dirty="0" smtClean="0"/>
          </a:p>
          <a:p>
            <a:r>
              <a:rPr lang="es-CL" sz="1700" b="1" dirty="0" smtClean="0"/>
              <a:t>- HERMANDAD </a:t>
            </a:r>
            <a:r>
              <a:rPr lang="es-CL" sz="1700" b="1" dirty="0" smtClean="0"/>
              <a:t>BÍBLICA.</a:t>
            </a:r>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b="1" dirty="0" smtClean="0"/>
          </a:p>
          <a:p>
            <a:endParaRPr lang="es-CL" sz="1700" dirty="0"/>
          </a:p>
        </p:txBody>
      </p:sp>
      <p:sp>
        <p:nvSpPr>
          <p:cNvPr id="19" name="18 CuadroTexto"/>
          <p:cNvSpPr txBox="1"/>
          <p:nvPr/>
        </p:nvSpPr>
        <p:spPr>
          <a:xfrm>
            <a:off x="324327" y="5658965"/>
            <a:ext cx="8496944" cy="1015663"/>
          </a:xfrm>
          <a:prstGeom prst="rect">
            <a:avLst/>
          </a:prstGeom>
          <a:solidFill>
            <a:srgbClr val="FFFF00"/>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CL" sz="2000" dirty="0" smtClean="0">
                <a:latin typeface="+mj-lt"/>
              </a:rPr>
              <a:t>- Padres: preparar a los hijos desde edad más temprana (</a:t>
            </a:r>
            <a:r>
              <a:rPr lang="es-CL" sz="2000" dirty="0" err="1" smtClean="0">
                <a:latin typeface="+mj-lt"/>
              </a:rPr>
              <a:t>Dt</a:t>
            </a:r>
            <a:r>
              <a:rPr lang="es-CL" sz="2000" dirty="0" smtClean="0">
                <a:latin typeface="+mj-lt"/>
              </a:rPr>
              <a:t>. 6, 7; Ef. 6:4).</a:t>
            </a:r>
          </a:p>
          <a:p>
            <a:r>
              <a:rPr lang="es-CL" sz="2000" dirty="0" smtClean="0">
                <a:latin typeface="+mj-lt"/>
              </a:rPr>
              <a:t>- Instruir y entrenar en cosmovisión cristiana </a:t>
            </a:r>
            <a:r>
              <a:rPr lang="es-CL" sz="2000" dirty="0" smtClean="0">
                <a:latin typeface="+mj-lt"/>
                <a:sym typeface="Wingdings" panose="05000000000000000000" pitchFamily="2" charset="2"/>
              </a:rPr>
              <a:t> totalmente distinta a la del mundo.</a:t>
            </a:r>
            <a:endParaRPr lang="es-CL" sz="2000" dirty="0">
              <a:latin typeface="+mj-lt"/>
            </a:endParaRPr>
          </a:p>
        </p:txBody>
      </p:sp>
    </p:spTree>
    <p:extLst>
      <p:ext uri="{BB962C8B-B14F-4D97-AF65-F5344CB8AC3E}">
        <p14:creationId xmlns:p14="http://schemas.microsoft.com/office/powerpoint/2010/main" val="398409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P spid="12"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Repaso - noviazgo</a:t>
            </a:r>
          </a:p>
        </p:txBody>
      </p:sp>
      <p:sp>
        <p:nvSpPr>
          <p:cNvPr id="5" name="33 Rectángulo"/>
          <p:cNvSpPr/>
          <p:nvPr/>
        </p:nvSpPr>
        <p:spPr>
          <a:xfrm>
            <a:off x="783466" y="2302083"/>
            <a:ext cx="3671887" cy="720725"/>
          </a:xfrm>
          <a:prstGeom prst="rect">
            <a:avLst/>
          </a:prstGeom>
          <a:solidFill>
            <a:srgbClr val="FFB7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Lo ideal: libertad e independencia de autoridad.</a:t>
            </a:r>
          </a:p>
        </p:txBody>
      </p:sp>
      <p:sp>
        <p:nvSpPr>
          <p:cNvPr id="6" name="35 Rectángulo"/>
          <p:cNvSpPr/>
          <p:nvPr/>
        </p:nvSpPr>
        <p:spPr>
          <a:xfrm>
            <a:off x="783466" y="3094245"/>
            <a:ext cx="3671887" cy="720725"/>
          </a:xfrm>
          <a:prstGeom prst="rect">
            <a:avLst/>
          </a:prstGeom>
          <a:solidFill>
            <a:srgbClr val="FFB7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CL" dirty="0">
                <a:solidFill>
                  <a:sysClr val="windowText" lastClr="000000"/>
                </a:solidFill>
                <a:latin typeface="+mj-lt"/>
              </a:rPr>
              <a:t>No importan las creencias, sino las emociones</a:t>
            </a:r>
          </a:p>
        </p:txBody>
      </p:sp>
      <p:sp>
        <p:nvSpPr>
          <p:cNvPr id="7" name="37 Rectángulo"/>
          <p:cNvSpPr/>
          <p:nvPr/>
        </p:nvSpPr>
        <p:spPr>
          <a:xfrm>
            <a:off x="783466" y="3886408"/>
            <a:ext cx="3671887" cy="720725"/>
          </a:xfrm>
          <a:prstGeom prst="rect">
            <a:avLst/>
          </a:prstGeom>
          <a:solidFill>
            <a:srgbClr val="FFB7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CL" dirty="0">
                <a:solidFill>
                  <a:sysClr val="windowText" lastClr="000000"/>
                </a:solidFill>
                <a:latin typeface="+mj-lt"/>
              </a:rPr>
              <a:t>Propósito principal: placer y diversión sin compromiso.</a:t>
            </a:r>
          </a:p>
        </p:txBody>
      </p:sp>
      <p:sp>
        <p:nvSpPr>
          <p:cNvPr id="8" name="39 Rectángulo"/>
          <p:cNvSpPr/>
          <p:nvPr/>
        </p:nvSpPr>
        <p:spPr>
          <a:xfrm>
            <a:off x="783466" y="4678570"/>
            <a:ext cx="3671887" cy="720725"/>
          </a:xfrm>
          <a:prstGeom prst="rect">
            <a:avLst/>
          </a:prstGeom>
          <a:solidFill>
            <a:srgbClr val="FFB7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CL" dirty="0">
                <a:solidFill>
                  <a:sysClr val="windowText" lastClr="000000"/>
                </a:solidFill>
                <a:latin typeface="+mj-lt"/>
              </a:rPr>
              <a:t>Mientras mas cercanía física mejor.</a:t>
            </a:r>
          </a:p>
        </p:txBody>
      </p:sp>
      <p:sp>
        <p:nvSpPr>
          <p:cNvPr id="9" name="41 Rectángulo"/>
          <p:cNvSpPr/>
          <p:nvPr/>
        </p:nvSpPr>
        <p:spPr>
          <a:xfrm>
            <a:off x="783466" y="5470733"/>
            <a:ext cx="3671887" cy="720725"/>
          </a:xfrm>
          <a:prstGeom prst="rect">
            <a:avLst/>
          </a:prstGeom>
          <a:solidFill>
            <a:srgbClr val="FFB7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CL" dirty="0">
                <a:solidFill>
                  <a:sysClr val="windowText" lastClr="000000"/>
                </a:solidFill>
                <a:latin typeface="+mj-lt"/>
              </a:rPr>
              <a:t>Busca la soledad</a:t>
            </a:r>
          </a:p>
        </p:txBody>
      </p:sp>
      <p:sp>
        <p:nvSpPr>
          <p:cNvPr id="10" name="43 Rectángulo"/>
          <p:cNvSpPr/>
          <p:nvPr/>
        </p:nvSpPr>
        <p:spPr>
          <a:xfrm>
            <a:off x="423103" y="1797258"/>
            <a:ext cx="3671888" cy="3619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solidFill>
                  <a:sysClr val="windowText" lastClr="000000"/>
                </a:solidFill>
              </a:rPr>
              <a:t>Conceptos del Mundo</a:t>
            </a:r>
          </a:p>
        </p:txBody>
      </p:sp>
      <p:sp>
        <p:nvSpPr>
          <p:cNvPr id="12" name="34 Rectángulo"/>
          <p:cNvSpPr/>
          <p:nvPr/>
        </p:nvSpPr>
        <p:spPr>
          <a:xfrm>
            <a:off x="4693824" y="2302083"/>
            <a:ext cx="3673475" cy="720725"/>
          </a:xfrm>
          <a:prstGeom prst="rect">
            <a:avLst/>
          </a:prstGeom>
          <a:solidFill>
            <a:srgbClr val="9BFF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Supervisión padres e iglesia (pastores). </a:t>
            </a:r>
          </a:p>
        </p:txBody>
      </p:sp>
      <p:sp>
        <p:nvSpPr>
          <p:cNvPr id="13" name="36 Rectángulo"/>
          <p:cNvSpPr/>
          <p:nvPr/>
        </p:nvSpPr>
        <p:spPr>
          <a:xfrm>
            <a:off x="4693824" y="3094245"/>
            <a:ext cx="3673475" cy="720725"/>
          </a:xfrm>
          <a:prstGeom prst="rect">
            <a:avLst/>
          </a:prstGeom>
          <a:solidFill>
            <a:srgbClr val="9BFF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Matrimonio sólo “en el Señor”.</a:t>
            </a:r>
          </a:p>
        </p:txBody>
      </p:sp>
      <p:sp>
        <p:nvSpPr>
          <p:cNvPr id="14" name="38 Rectángulo"/>
          <p:cNvSpPr/>
          <p:nvPr/>
        </p:nvSpPr>
        <p:spPr>
          <a:xfrm>
            <a:off x="4693824" y="3886408"/>
            <a:ext cx="3673475" cy="720725"/>
          </a:xfrm>
          <a:prstGeom prst="rect">
            <a:avLst/>
          </a:prstGeom>
          <a:solidFill>
            <a:srgbClr val="9BFF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Propósito: unión matrimonial. Cortejo es paso previo importante.</a:t>
            </a:r>
          </a:p>
        </p:txBody>
      </p:sp>
      <p:sp>
        <p:nvSpPr>
          <p:cNvPr id="15" name="40 Rectángulo"/>
          <p:cNvSpPr/>
          <p:nvPr/>
        </p:nvSpPr>
        <p:spPr>
          <a:xfrm>
            <a:off x="4693824" y="4678570"/>
            <a:ext cx="3673475" cy="720725"/>
          </a:xfrm>
          <a:prstGeom prst="rect">
            <a:avLst/>
          </a:prstGeom>
          <a:solidFill>
            <a:srgbClr val="9BFF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Cercanía física reservada para matrimonio.</a:t>
            </a:r>
          </a:p>
        </p:txBody>
      </p:sp>
      <p:sp>
        <p:nvSpPr>
          <p:cNvPr id="16" name="42 Rectángulo"/>
          <p:cNvSpPr/>
          <p:nvPr/>
        </p:nvSpPr>
        <p:spPr>
          <a:xfrm>
            <a:off x="4693824" y="5470733"/>
            <a:ext cx="3673475" cy="720725"/>
          </a:xfrm>
          <a:prstGeom prst="rect">
            <a:avLst/>
          </a:prstGeom>
          <a:solidFill>
            <a:srgbClr val="9BFF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ysClr val="windowText" lastClr="000000"/>
                </a:solidFill>
                <a:latin typeface="+mj-lt"/>
              </a:rPr>
              <a:t>Compartir en público principalmente</a:t>
            </a:r>
          </a:p>
        </p:txBody>
      </p:sp>
      <p:sp>
        <p:nvSpPr>
          <p:cNvPr id="17" name="44 Rectángulo"/>
          <p:cNvSpPr/>
          <p:nvPr/>
        </p:nvSpPr>
        <p:spPr>
          <a:xfrm>
            <a:off x="4981161" y="1797258"/>
            <a:ext cx="3673475" cy="3619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b="1" dirty="0">
                <a:solidFill>
                  <a:schemeClr val="bg1"/>
                </a:solidFill>
              </a:rPr>
              <a:t>Conceptos Bíblicos</a:t>
            </a:r>
          </a:p>
        </p:txBody>
      </p:sp>
    </p:spTree>
    <p:extLst>
      <p:ext uri="{BB962C8B-B14F-4D97-AF65-F5344CB8AC3E}">
        <p14:creationId xmlns:p14="http://schemas.microsoft.com/office/powerpoint/2010/main" val="214268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Rol de los padres</a:t>
            </a:r>
          </a:p>
        </p:txBody>
      </p:sp>
      <p:sp>
        <p:nvSpPr>
          <p:cNvPr id="3" name="Marcador de contenido 2"/>
          <p:cNvSpPr>
            <a:spLocks noGrp="1"/>
          </p:cNvSpPr>
          <p:nvPr>
            <p:ph idx="1"/>
          </p:nvPr>
        </p:nvSpPr>
        <p:spPr>
          <a:xfrm>
            <a:off x="628651" y="1825624"/>
            <a:ext cx="8131036" cy="4760705"/>
          </a:xfrm>
        </p:spPr>
        <p:txBody>
          <a:bodyPr>
            <a:noAutofit/>
          </a:bodyPr>
          <a:lstStyle/>
          <a:p>
            <a:r>
              <a:rPr lang="es-CL" sz="3200" dirty="0"/>
              <a:t>Involucramiento directo de los padres en preparación y noviazgo.</a:t>
            </a:r>
          </a:p>
          <a:p>
            <a:pPr lvl="1"/>
            <a:r>
              <a:rPr lang="es-CL" sz="2800" dirty="0"/>
              <a:t>Mandamiento del Señor (</a:t>
            </a:r>
            <a:r>
              <a:rPr lang="es-CL" sz="2800" dirty="0" err="1"/>
              <a:t>Dt</a:t>
            </a:r>
            <a:r>
              <a:rPr lang="es-CL" sz="2800" dirty="0"/>
              <a:t>. 7:3-4).</a:t>
            </a:r>
          </a:p>
          <a:p>
            <a:pPr lvl="1"/>
            <a:r>
              <a:rPr lang="es-CL" sz="2800" dirty="0"/>
              <a:t>Abraham e Isaac (</a:t>
            </a:r>
            <a:r>
              <a:rPr lang="es-CL" sz="2800" dirty="0" err="1"/>
              <a:t>Gn</a:t>
            </a:r>
            <a:r>
              <a:rPr lang="es-CL" sz="2800" dirty="0"/>
              <a:t>. 24:7).</a:t>
            </a:r>
          </a:p>
          <a:p>
            <a:pPr lvl="1"/>
            <a:r>
              <a:rPr lang="es-CL" sz="2800" dirty="0"/>
              <a:t>Isaac, Rebeca y Esaú (26:34-35).</a:t>
            </a:r>
          </a:p>
          <a:p>
            <a:pPr lvl="1"/>
            <a:r>
              <a:rPr lang="es-CL" sz="2800" dirty="0" err="1"/>
              <a:t>Labán</a:t>
            </a:r>
            <a:r>
              <a:rPr lang="es-CL" sz="2800" dirty="0"/>
              <a:t> y Raquel (</a:t>
            </a:r>
            <a:r>
              <a:rPr lang="es-CL" sz="2800" dirty="0" err="1"/>
              <a:t>Gn</a:t>
            </a:r>
            <a:r>
              <a:rPr lang="es-CL" sz="2800" dirty="0"/>
              <a:t>. 29:19-20).</a:t>
            </a:r>
          </a:p>
          <a:p>
            <a:pPr lvl="1"/>
            <a:r>
              <a:rPr lang="es-CL" sz="2800" dirty="0"/>
              <a:t>Mujer virtuosa es mensaje de una madre a su hijo (Pr. 31).</a:t>
            </a:r>
          </a:p>
          <a:p>
            <a:pPr lvl="1"/>
            <a:r>
              <a:rPr lang="es-CL" sz="2800" dirty="0"/>
              <a:t>Autoridad paterna (1 Co. 7:36-38).</a:t>
            </a:r>
          </a:p>
          <a:p>
            <a:pPr lvl="1"/>
            <a:r>
              <a:rPr lang="es-CL" sz="2800" dirty="0" err="1"/>
              <a:t>Manoa</a:t>
            </a:r>
            <a:r>
              <a:rPr lang="es-CL" sz="2800" dirty="0"/>
              <a:t> y Sansón (Jue. 14:1-3)</a:t>
            </a:r>
          </a:p>
          <a:p>
            <a:pPr lvl="1"/>
            <a:r>
              <a:rPr lang="es-CL" sz="2800" dirty="0"/>
              <a:t>Ejemplo Padre Celestial (</a:t>
            </a:r>
            <a:r>
              <a:rPr lang="es-CL" sz="2800" dirty="0" err="1"/>
              <a:t>Jn</a:t>
            </a:r>
            <a:r>
              <a:rPr lang="es-CL" sz="2800" dirty="0"/>
              <a:t>. 6:39).</a:t>
            </a:r>
          </a:p>
        </p:txBody>
      </p:sp>
    </p:spTree>
    <p:extLst>
      <p:ext uri="{BB962C8B-B14F-4D97-AF65-F5344CB8AC3E}">
        <p14:creationId xmlns:p14="http://schemas.microsoft.com/office/powerpoint/2010/main" val="116865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UD. NO LO HAGA</a:t>
            </a:r>
          </a:p>
        </p:txBody>
      </p:sp>
      <p:sp>
        <p:nvSpPr>
          <p:cNvPr id="3" name="Marcador de contenido 2"/>
          <p:cNvSpPr>
            <a:spLocks noGrp="1"/>
          </p:cNvSpPr>
          <p:nvPr>
            <p:ph idx="1"/>
          </p:nvPr>
        </p:nvSpPr>
        <p:spPr>
          <a:xfrm>
            <a:off x="840000" y="1825625"/>
            <a:ext cx="7675350" cy="2892149"/>
          </a:xfrm>
        </p:spPr>
        <p:txBody>
          <a:bodyPr>
            <a:normAutofit fontScale="92500" lnSpcReduction="10000"/>
          </a:bodyPr>
          <a:lstStyle/>
          <a:p>
            <a:r>
              <a:rPr lang="es-CL" sz="4000" dirty="0"/>
              <a:t>Citas recreativas.</a:t>
            </a:r>
          </a:p>
          <a:p>
            <a:r>
              <a:rPr lang="es-CL" sz="4000" dirty="0"/>
              <a:t>Cortejo </a:t>
            </a:r>
            <a:r>
              <a:rPr lang="es-CL" sz="4000" dirty="0" err="1"/>
              <a:t>evangelístico</a:t>
            </a:r>
            <a:r>
              <a:rPr lang="es-CL" sz="4000" dirty="0"/>
              <a:t>.</a:t>
            </a:r>
          </a:p>
          <a:p>
            <a:r>
              <a:rPr lang="es-CL" sz="4000" dirty="0"/>
              <a:t>Relaciones subterráneas.</a:t>
            </a:r>
          </a:p>
          <a:p>
            <a:r>
              <a:rPr lang="es-CL" sz="4000" dirty="0"/>
              <a:t>Cortejo múltiple.</a:t>
            </a:r>
          </a:p>
          <a:p>
            <a:r>
              <a:rPr lang="es-CL" sz="4000" dirty="0"/>
              <a:t>Amistades peligrosas.</a:t>
            </a:r>
          </a:p>
        </p:txBody>
      </p:sp>
      <p:sp>
        <p:nvSpPr>
          <p:cNvPr id="4" name="Rectángulo redondeado 3"/>
          <p:cNvSpPr/>
          <p:nvPr/>
        </p:nvSpPr>
        <p:spPr>
          <a:xfrm>
            <a:off x="628650" y="4625009"/>
            <a:ext cx="7886700" cy="1868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a:solidFill>
                  <a:sysClr val="windowText" lastClr="000000"/>
                </a:solidFill>
              </a:rPr>
              <a:t>Sea cual sea nuestra situación, nuestra motivación e intención debe ser glorificar a Cristo en todas las cosas (1 Co. 10:31), imitando su actitud hacia su novia.</a:t>
            </a:r>
          </a:p>
        </p:txBody>
      </p:sp>
    </p:spTree>
    <p:extLst>
      <p:ext uri="{BB962C8B-B14F-4D97-AF65-F5344CB8AC3E}">
        <p14:creationId xmlns:p14="http://schemas.microsoft.com/office/powerpoint/2010/main" val="220514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t>
            </a:r>
            <a:r>
              <a:rPr lang="es-CL" dirty="0" smtClean="0"/>
              <a:t>HÁGALO!</a:t>
            </a:r>
            <a:endParaRPr lang="es-CL" dirty="0"/>
          </a:p>
        </p:txBody>
      </p:sp>
      <p:sp>
        <p:nvSpPr>
          <p:cNvPr id="12" name="11 Rectángulo redondeado"/>
          <p:cNvSpPr/>
          <p:nvPr/>
        </p:nvSpPr>
        <p:spPr>
          <a:xfrm>
            <a:off x="2771800" y="1628800"/>
            <a:ext cx="5688632" cy="4608512"/>
          </a:xfrm>
          <a:prstGeom prst="roundRect">
            <a:avLst/>
          </a:prstGeom>
          <a:solidFill>
            <a:schemeClr val="accent2">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s-CL">
              <a:solidFill>
                <a:schemeClr val="bg1"/>
              </a:solidFill>
            </a:endParaRPr>
          </a:p>
        </p:txBody>
      </p:sp>
      <p:sp>
        <p:nvSpPr>
          <p:cNvPr id="13" name="12 CuadroTexto"/>
          <p:cNvSpPr txBox="1"/>
          <p:nvPr/>
        </p:nvSpPr>
        <p:spPr>
          <a:xfrm>
            <a:off x="3203848" y="2060848"/>
            <a:ext cx="4680520" cy="1631216"/>
          </a:xfrm>
          <a:prstGeom prst="rect">
            <a:avLst/>
          </a:prstGeom>
          <a:noFill/>
        </p:spPr>
        <p:txBody>
          <a:bodyPr wrap="square" rtlCol="0">
            <a:spAutoFit/>
          </a:bodyPr>
          <a:lstStyle/>
          <a:p>
            <a:pPr>
              <a:buFont typeface="Wingdings" pitchFamily="2" charset="2"/>
              <a:buChar char="ü"/>
            </a:pPr>
            <a:r>
              <a:rPr lang="es-CL" sz="2000" b="1" dirty="0" smtClean="0">
                <a:solidFill>
                  <a:schemeClr val="bg1"/>
                </a:solidFill>
              </a:rPr>
              <a:t>EXAMÍNESE. ¿estoy en la fe?,¿deseo glorificar a dios?, ¿deseo amar a mi prójimo, servir con esto? ¿estoy preparado? 2 Co. 13:5</a:t>
            </a:r>
          </a:p>
          <a:p>
            <a:endParaRPr lang="es-CL" sz="2000" b="1" dirty="0" smtClean="0">
              <a:solidFill>
                <a:schemeClr val="bg1"/>
              </a:solidFill>
            </a:endParaRPr>
          </a:p>
        </p:txBody>
      </p:sp>
      <p:sp>
        <p:nvSpPr>
          <p:cNvPr id="14" name="13 CuadroTexto"/>
          <p:cNvSpPr txBox="1"/>
          <p:nvPr/>
        </p:nvSpPr>
        <p:spPr>
          <a:xfrm>
            <a:off x="3203848" y="3356992"/>
            <a:ext cx="4680520" cy="400110"/>
          </a:xfrm>
          <a:prstGeom prst="rect">
            <a:avLst/>
          </a:prstGeom>
          <a:noFill/>
        </p:spPr>
        <p:txBody>
          <a:bodyPr wrap="square" rtlCol="0">
            <a:spAutoFit/>
          </a:bodyPr>
          <a:lstStyle/>
          <a:p>
            <a:pPr>
              <a:buFont typeface="Wingdings" pitchFamily="2" charset="2"/>
              <a:buChar char="ü"/>
            </a:pPr>
            <a:r>
              <a:rPr lang="es-CL" sz="2000" b="1" dirty="0" smtClean="0">
                <a:solidFill>
                  <a:schemeClr val="bg1"/>
                </a:solidFill>
              </a:rPr>
              <a:t>ORE al Señor Fil. 4:6. </a:t>
            </a:r>
            <a:endParaRPr lang="es-CL" sz="2000" b="1" dirty="0" smtClean="0">
              <a:solidFill>
                <a:schemeClr val="bg1"/>
              </a:solidFill>
            </a:endParaRPr>
          </a:p>
        </p:txBody>
      </p:sp>
      <p:sp>
        <p:nvSpPr>
          <p:cNvPr id="15" name="14 CuadroTexto"/>
          <p:cNvSpPr txBox="1"/>
          <p:nvPr/>
        </p:nvSpPr>
        <p:spPr>
          <a:xfrm>
            <a:off x="3203848" y="3825112"/>
            <a:ext cx="4680520" cy="707886"/>
          </a:xfrm>
          <a:prstGeom prst="rect">
            <a:avLst/>
          </a:prstGeom>
          <a:noFill/>
        </p:spPr>
        <p:txBody>
          <a:bodyPr wrap="square" rtlCol="0">
            <a:spAutoFit/>
          </a:bodyPr>
          <a:lstStyle/>
          <a:p>
            <a:pPr>
              <a:buFont typeface="Wingdings" pitchFamily="2" charset="2"/>
              <a:buChar char="ü"/>
            </a:pPr>
            <a:r>
              <a:rPr lang="es-CL" sz="2000" b="1" dirty="0" smtClean="0">
                <a:solidFill>
                  <a:schemeClr val="bg1"/>
                </a:solidFill>
              </a:rPr>
              <a:t>Informar a padres y pastores, buscar consejo </a:t>
            </a:r>
            <a:r>
              <a:rPr lang="es-CL" sz="2000" b="1" dirty="0" err="1" smtClean="0">
                <a:solidFill>
                  <a:schemeClr val="bg1"/>
                </a:solidFill>
              </a:rPr>
              <a:t>Dt</a:t>
            </a:r>
            <a:r>
              <a:rPr lang="es-CL" sz="2000" b="1" dirty="0" smtClean="0">
                <a:solidFill>
                  <a:schemeClr val="bg1"/>
                </a:solidFill>
              </a:rPr>
              <a:t>. 7:3-4; Ef. 6:1-3</a:t>
            </a:r>
            <a:endParaRPr lang="es-CL" sz="2000" b="1" dirty="0" smtClean="0">
              <a:solidFill>
                <a:schemeClr val="bg1"/>
              </a:solidFill>
            </a:endParaRPr>
          </a:p>
        </p:txBody>
      </p:sp>
      <p:sp>
        <p:nvSpPr>
          <p:cNvPr id="16" name="15 Rectángulo redondeado"/>
          <p:cNvSpPr/>
          <p:nvPr/>
        </p:nvSpPr>
        <p:spPr>
          <a:xfrm>
            <a:off x="251520" y="1584818"/>
            <a:ext cx="2304256" cy="864096"/>
          </a:xfrm>
          <a:prstGeom prst="roundRect">
            <a:avLst/>
          </a:prstGeom>
          <a:solidFill>
            <a:schemeClr val="accent2">
              <a:lumMod val="75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endParaRPr lang="es-CL" dirty="0"/>
          </a:p>
        </p:txBody>
      </p:sp>
      <p:sp>
        <p:nvSpPr>
          <p:cNvPr id="17" name="16 CuadroTexto"/>
          <p:cNvSpPr txBox="1"/>
          <p:nvPr/>
        </p:nvSpPr>
        <p:spPr>
          <a:xfrm>
            <a:off x="566428" y="1778339"/>
            <a:ext cx="1674440" cy="477054"/>
          </a:xfrm>
          <a:prstGeom prst="rect">
            <a:avLst/>
          </a:prstGeom>
          <a:noFill/>
        </p:spPr>
        <p:txBody>
          <a:bodyPr wrap="square" rtlCol="0">
            <a:spAutoFit/>
          </a:bodyPr>
          <a:lstStyle/>
          <a:p>
            <a:r>
              <a:rPr lang="es-CL" sz="2500" b="1" dirty="0" smtClean="0">
                <a:solidFill>
                  <a:schemeClr val="bg1"/>
                </a:solidFill>
                <a:effectLst>
                  <a:outerShdw blurRad="38100" dist="38100" dir="2700000" algn="tl">
                    <a:srgbClr val="000000">
                      <a:alpha val="43137"/>
                    </a:srgbClr>
                  </a:outerShdw>
                </a:effectLst>
              </a:rPr>
              <a:t>¿</a:t>
            </a:r>
            <a:r>
              <a:rPr lang="es-CL" sz="2500" b="1" dirty="0" smtClean="0">
                <a:solidFill>
                  <a:schemeClr val="bg1"/>
                </a:solidFill>
                <a:effectLst>
                  <a:outerShdw blurRad="38100" dist="38100" dir="2700000" algn="tl">
                    <a:srgbClr val="000000">
                      <a:alpha val="43137"/>
                    </a:srgbClr>
                  </a:outerShdw>
                </a:effectLst>
              </a:rPr>
              <a:t>CUÁNDO?</a:t>
            </a:r>
            <a:endParaRPr lang="es-CL" sz="2500" b="1" dirty="0">
              <a:solidFill>
                <a:schemeClr val="bg1"/>
              </a:solidFill>
              <a:effectLst>
                <a:outerShdw blurRad="38100" dist="38100" dir="2700000" algn="tl">
                  <a:srgbClr val="000000">
                    <a:alpha val="43137"/>
                  </a:srgbClr>
                </a:outerShdw>
              </a:effectLst>
            </a:endParaRPr>
          </a:p>
        </p:txBody>
      </p:sp>
      <p:sp>
        <p:nvSpPr>
          <p:cNvPr id="18" name="17 CuadroTexto"/>
          <p:cNvSpPr txBox="1"/>
          <p:nvPr/>
        </p:nvSpPr>
        <p:spPr>
          <a:xfrm>
            <a:off x="3203848" y="4634265"/>
            <a:ext cx="4680520" cy="400110"/>
          </a:xfrm>
          <a:prstGeom prst="rect">
            <a:avLst/>
          </a:prstGeom>
          <a:noFill/>
        </p:spPr>
        <p:txBody>
          <a:bodyPr wrap="square" rtlCol="0">
            <a:spAutoFit/>
          </a:bodyPr>
          <a:lstStyle/>
          <a:p>
            <a:pPr>
              <a:buFont typeface="Wingdings" pitchFamily="2" charset="2"/>
              <a:buChar char="ü"/>
            </a:pPr>
            <a:r>
              <a:rPr lang="es-CL" sz="2000" b="1" dirty="0" smtClean="0">
                <a:solidFill>
                  <a:schemeClr val="bg1"/>
                </a:solidFill>
              </a:rPr>
              <a:t>Buscar </a:t>
            </a:r>
            <a:r>
              <a:rPr lang="es-CL" sz="2000" b="1" dirty="0" smtClean="0">
                <a:solidFill>
                  <a:schemeClr val="bg1"/>
                </a:solidFill>
              </a:rPr>
              <a:t>Mt. 6:11; 2 </a:t>
            </a:r>
            <a:r>
              <a:rPr lang="es-CL" sz="2000" b="1" dirty="0" err="1" smtClean="0">
                <a:solidFill>
                  <a:schemeClr val="bg1"/>
                </a:solidFill>
              </a:rPr>
              <a:t>Tes</a:t>
            </a:r>
            <a:r>
              <a:rPr lang="es-CL" sz="2000" b="1" dirty="0" smtClean="0">
                <a:solidFill>
                  <a:schemeClr val="bg1"/>
                </a:solidFill>
              </a:rPr>
              <a:t> 3:10, Pr. 21:31</a:t>
            </a:r>
            <a:endParaRPr lang="es-CL" sz="2000" b="1" dirty="0" smtClean="0">
              <a:solidFill>
                <a:schemeClr val="bg1"/>
              </a:solidFill>
            </a:endParaRPr>
          </a:p>
        </p:txBody>
      </p:sp>
    </p:spTree>
    <p:extLst>
      <p:ext uri="{BB962C8B-B14F-4D97-AF65-F5344CB8AC3E}">
        <p14:creationId xmlns:p14="http://schemas.microsoft.com/office/powerpoint/2010/main" val="243633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P spid="15" grpId="0"/>
      <p:bldP spid="16" grpId="0" animBg="1"/>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CÓMO HACERLO</a:t>
            </a:r>
            <a:endParaRPr lang="es-CL" dirty="0"/>
          </a:p>
        </p:txBody>
      </p:sp>
      <p:sp>
        <p:nvSpPr>
          <p:cNvPr id="12" name="11 Rectángulo redondeado"/>
          <p:cNvSpPr/>
          <p:nvPr/>
        </p:nvSpPr>
        <p:spPr>
          <a:xfrm>
            <a:off x="2788890" y="1344544"/>
            <a:ext cx="5688632" cy="1728192"/>
          </a:xfrm>
          <a:prstGeom prst="round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dirty="0"/>
          </a:p>
        </p:txBody>
      </p:sp>
      <p:sp>
        <p:nvSpPr>
          <p:cNvPr id="14" name="13 CuadroTexto"/>
          <p:cNvSpPr txBox="1"/>
          <p:nvPr/>
        </p:nvSpPr>
        <p:spPr>
          <a:xfrm>
            <a:off x="3076922" y="1433518"/>
            <a:ext cx="5112568" cy="1569660"/>
          </a:xfrm>
          <a:prstGeom prst="rect">
            <a:avLst/>
          </a:prstGeom>
          <a:noFill/>
        </p:spPr>
        <p:txBody>
          <a:bodyPr wrap="square" rtlCol="0">
            <a:spAutoFit/>
          </a:bodyPr>
          <a:lstStyle/>
          <a:p>
            <a:pPr algn="ctr"/>
            <a:r>
              <a:rPr lang="es-CL" sz="2400" b="1" dirty="0">
                <a:solidFill>
                  <a:schemeClr val="bg1"/>
                </a:solidFill>
              </a:rPr>
              <a:t>P</a:t>
            </a:r>
            <a:r>
              <a:rPr lang="es-CL" sz="2400" b="1" dirty="0" smtClean="0">
                <a:solidFill>
                  <a:schemeClr val="bg1"/>
                </a:solidFill>
              </a:rPr>
              <a:t>ueden ser los padres (</a:t>
            </a:r>
            <a:r>
              <a:rPr lang="es-CL" sz="2400" b="1" dirty="0" err="1" smtClean="0">
                <a:solidFill>
                  <a:schemeClr val="bg1"/>
                </a:solidFill>
              </a:rPr>
              <a:t>Gn</a:t>
            </a:r>
            <a:r>
              <a:rPr lang="es-CL" sz="2400" b="1" dirty="0" smtClean="0">
                <a:solidFill>
                  <a:schemeClr val="bg1"/>
                </a:solidFill>
              </a:rPr>
              <a:t>. 24; 28. 1 Co. 7:36-37) pero con la voluntad de los hijos. (Rebeca </a:t>
            </a:r>
            <a:r>
              <a:rPr lang="es-CL" sz="2400" b="1" dirty="0" err="1" smtClean="0">
                <a:solidFill>
                  <a:schemeClr val="bg1"/>
                </a:solidFill>
              </a:rPr>
              <a:t>vv</a:t>
            </a:r>
            <a:r>
              <a:rPr lang="es-CL" sz="2400" b="1" dirty="0" smtClean="0">
                <a:solidFill>
                  <a:schemeClr val="bg1"/>
                </a:solidFill>
              </a:rPr>
              <a:t> 24:58; Jacob 28:2)</a:t>
            </a:r>
            <a:endParaRPr lang="es-CL" sz="2400" b="1" dirty="0" smtClean="0">
              <a:solidFill>
                <a:schemeClr val="bg1"/>
              </a:solidFill>
            </a:endParaRPr>
          </a:p>
        </p:txBody>
      </p:sp>
      <p:sp>
        <p:nvSpPr>
          <p:cNvPr id="16" name="15 Rectángulo redondeado"/>
          <p:cNvSpPr/>
          <p:nvPr/>
        </p:nvSpPr>
        <p:spPr>
          <a:xfrm>
            <a:off x="539552" y="1442824"/>
            <a:ext cx="2160240" cy="864096"/>
          </a:xfrm>
          <a:prstGeom prst="roundRect">
            <a:avLst/>
          </a:prstGeom>
          <a:solidFill>
            <a:schemeClr val="accent2">
              <a:lumMod val="7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CL"/>
          </a:p>
        </p:txBody>
      </p:sp>
      <p:sp>
        <p:nvSpPr>
          <p:cNvPr id="17" name="16 CuadroTexto"/>
          <p:cNvSpPr txBox="1"/>
          <p:nvPr/>
        </p:nvSpPr>
        <p:spPr>
          <a:xfrm>
            <a:off x="844674" y="1469870"/>
            <a:ext cx="1549996" cy="861774"/>
          </a:xfrm>
          <a:prstGeom prst="rect">
            <a:avLst/>
          </a:prstGeom>
          <a:noFill/>
        </p:spPr>
        <p:txBody>
          <a:bodyPr wrap="square" rtlCol="0">
            <a:spAutoFit/>
          </a:bodyPr>
          <a:lstStyle/>
          <a:p>
            <a:r>
              <a:rPr lang="es-CL" sz="2500" b="1" dirty="0" smtClean="0">
                <a:solidFill>
                  <a:schemeClr val="bg1"/>
                </a:solidFill>
              </a:rPr>
              <a:t>¿</a:t>
            </a:r>
            <a:r>
              <a:rPr lang="es-CL" sz="2500" b="1" dirty="0" smtClean="0">
                <a:solidFill>
                  <a:schemeClr val="bg1"/>
                </a:solidFill>
              </a:rPr>
              <a:t>CÓMO</a:t>
            </a:r>
            <a:endParaRPr lang="es-CL" sz="2500" b="1" dirty="0" smtClean="0">
              <a:solidFill>
                <a:schemeClr val="bg1"/>
              </a:solidFill>
            </a:endParaRPr>
          </a:p>
          <a:p>
            <a:r>
              <a:rPr lang="es-CL" sz="2500" b="1" dirty="0" smtClean="0">
                <a:solidFill>
                  <a:schemeClr val="bg1"/>
                </a:solidFill>
              </a:rPr>
              <a:t>BUSCAR</a:t>
            </a:r>
            <a:r>
              <a:rPr lang="es-CL" sz="2500" b="1" dirty="0" smtClean="0">
                <a:solidFill>
                  <a:schemeClr val="bg1"/>
                </a:solidFill>
              </a:rPr>
              <a:t>?</a:t>
            </a:r>
            <a:endParaRPr lang="es-CL" sz="2500" b="1" dirty="0">
              <a:solidFill>
                <a:schemeClr val="bg1"/>
              </a:solidFill>
            </a:endParaRPr>
          </a:p>
        </p:txBody>
      </p:sp>
      <p:sp>
        <p:nvSpPr>
          <p:cNvPr id="20" name="19 Rectángulo redondeado"/>
          <p:cNvSpPr/>
          <p:nvPr/>
        </p:nvSpPr>
        <p:spPr>
          <a:xfrm>
            <a:off x="611560" y="2708920"/>
            <a:ext cx="1728192" cy="504056"/>
          </a:xfrm>
          <a:prstGeom prst="roundRect">
            <a:avLst/>
          </a:prstGeom>
          <a:solidFill>
            <a:srgbClr val="FFB7B7"/>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sz="2500" b="1" dirty="0" smtClean="0"/>
              <a:t>MUJER</a:t>
            </a:r>
            <a:endParaRPr lang="es-CL" sz="2500" b="1" dirty="0"/>
          </a:p>
        </p:txBody>
      </p:sp>
      <p:sp>
        <p:nvSpPr>
          <p:cNvPr id="21" name="20 Rectángulo redondeado"/>
          <p:cNvSpPr/>
          <p:nvPr/>
        </p:nvSpPr>
        <p:spPr>
          <a:xfrm>
            <a:off x="539552" y="3356992"/>
            <a:ext cx="2160240"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L" b="1" dirty="0" smtClean="0">
                <a:solidFill>
                  <a:schemeClr val="bg1"/>
                </a:solidFill>
              </a:rPr>
              <a:t>PROVERBIOS 7</a:t>
            </a:r>
            <a:endParaRPr lang="es-CL" b="1" dirty="0">
              <a:solidFill>
                <a:schemeClr val="bg1"/>
              </a:solidFill>
            </a:endParaRPr>
          </a:p>
        </p:txBody>
      </p:sp>
      <p:sp>
        <p:nvSpPr>
          <p:cNvPr id="22" name="21 Rectángulo redondeado"/>
          <p:cNvSpPr/>
          <p:nvPr/>
        </p:nvSpPr>
        <p:spPr>
          <a:xfrm>
            <a:off x="611560" y="4725144"/>
            <a:ext cx="3744416"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Toma iniciativa sexual </a:t>
            </a:r>
          </a:p>
          <a:p>
            <a:pPr algn="ctr"/>
            <a:r>
              <a:rPr lang="es-CL" b="1" dirty="0" smtClean="0">
                <a:solidFill>
                  <a:sysClr val="windowText" lastClr="000000"/>
                </a:solidFill>
              </a:rPr>
              <a:t>(</a:t>
            </a:r>
            <a:r>
              <a:rPr lang="es-CL" b="1" dirty="0" err="1" smtClean="0">
                <a:solidFill>
                  <a:sysClr val="windowText" lastClr="000000"/>
                </a:solidFill>
              </a:rPr>
              <a:t>Gn</a:t>
            </a:r>
            <a:r>
              <a:rPr lang="es-CL" b="1" dirty="0" smtClean="0">
                <a:solidFill>
                  <a:sysClr val="windowText" lastClr="000000"/>
                </a:solidFill>
              </a:rPr>
              <a:t> 39:12)</a:t>
            </a:r>
            <a:endParaRPr lang="es-CL" b="1" dirty="0">
              <a:solidFill>
                <a:sysClr val="windowText" lastClr="000000"/>
              </a:solidFill>
            </a:endParaRPr>
          </a:p>
        </p:txBody>
      </p:sp>
      <p:sp>
        <p:nvSpPr>
          <p:cNvPr id="23" name="22 Rectángulo redondeado"/>
          <p:cNvSpPr/>
          <p:nvPr/>
        </p:nvSpPr>
        <p:spPr>
          <a:xfrm>
            <a:off x="611560" y="5445224"/>
            <a:ext cx="4176464"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 Vestimenta inmoral, sus pies intranquilos, insumisa Pr. 11:22</a:t>
            </a:r>
            <a:endParaRPr lang="es-CL" b="1" dirty="0">
              <a:solidFill>
                <a:sysClr val="windowText" lastClr="000000"/>
              </a:solidFill>
            </a:endParaRPr>
          </a:p>
        </p:txBody>
      </p:sp>
      <p:sp>
        <p:nvSpPr>
          <p:cNvPr id="24" name="23 Rectángulo redondeado"/>
          <p:cNvSpPr/>
          <p:nvPr/>
        </p:nvSpPr>
        <p:spPr>
          <a:xfrm>
            <a:off x="611560" y="6165304"/>
            <a:ext cx="3744416"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smtClean="0">
                <a:solidFill>
                  <a:sysClr val="windowText" lastClr="000000"/>
                </a:solidFill>
              </a:rPr>
              <a:t>Alborotadora, rencillosa,  aduladora, astuta, falsa piedad</a:t>
            </a:r>
            <a:endParaRPr lang="es-CL" b="1" dirty="0">
              <a:solidFill>
                <a:sysClr val="windowText" lastClr="000000"/>
              </a:solidFill>
            </a:endParaRPr>
          </a:p>
        </p:txBody>
      </p:sp>
      <p:sp>
        <p:nvSpPr>
          <p:cNvPr id="26" name="25 Rectángulo redondeado"/>
          <p:cNvSpPr/>
          <p:nvPr/>
        </p:nvSpPr>
        <p:spPr>
          <a:xfrm>
            <a:off x="611560" y="4005064"/>
            <a:ext cx="3672408" cy="576064"/>
          </a:xfrm>
          <a:prstGeom prst="roundRect">
            <a:avLst/>
          </a:prstGeom>
          <a:solidFill>
            <a:schemeClr val="accent2">
              <a:lumMod val="60000"/>
              <a:lumOff val="4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CL" b="1" dirty="0">
                <a:solidFill>
                  <a:sysClr val="windowText" lastClr="000000"/>
                </a:solidFill>
              </a:rPr>
              <a:t>I</a:t>
            </a:r>
            <a:r>
              <a:rPr lang="es-CL" b="1" dirty="0" smtClean="0">
                <a:solidFill>
                  <a:sysClr val="windowText" lastClr="000000"/>
                </a:solidFill>
              </a:rPr>
              <a:t>nmoral, infiel</a:t>
            </a:r>
            <a:endParaRPr lang="es-CL" b="1" dirty="0">
              <a:solidFill>
                <a:sysClr val="windowText" lastClr="000000"/>
              </a:solidFill>
            </a:endParaRPr>
          </a:p>
        </p:txBody>
      </p:sp>
      <p:sp>
        <p:nvSpPr>
          <p:cNvPr id="27" name="26 Rectángulo redondeado"/>
          <p:cNvSpPr/>
          <p:nvPr/>
        </p:nvSpPr>
        <p:spPr>
          <a:xfrm>
            <a:off x="5148064" y="5445224"/>
            <a:ext cx="3744416" cy="576064"/>
          </a:xfrm>
          <a:prstGeom prst="round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Testimonio piadoso verso 11</a:t>
            </a:r>
          </a:p>
          <a:p>
            <a:pPr algn="ctr"/>
            <a:r>
              <a:rPr lang="es-CL" b="1" dirty="0" smtClean="0">
                <a:solidFill>
                  <a:sysClr val="windowText" lastClr="000000"/>
                </a:solidFill>
              </a:rPr>
              <a:t>(1 Ti. 2:9, 1 P. 3:4, 1 Ti. 5:13)</a:t>
            </a:r>
            <a:endParaRPr lang="es-CL" b="1" dirty="0">
              <a:solidFill>
                <a:sysClr val="windowText" lastClr="000000"/>
              </a:solidFill>
            </a:endParaRPr>
          </a:p>
        </p:txBody>
      </p:sp>
      <p:sp>
        <p:nvSpPr>
          <p:cNvPr id="28" name="27 Rectángulo redondeado"/>
          <p:cNvSpPr/>
          <p:nvPr/>
        </p:nvSpPr>
        <p:spPr>
          <a:xfrm>
            <a:off x="5148064" y="4725144"/>
            <a:ext cx="3744416" cy="576064"/>
          </a:xfrm>
          <a:prstGeom prst="round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Diligencia 2, 6</a:t>
            </a:r>
            <a:endParaRPr lang="es-CL" b="1" dirty="0">
              <a:solidFill>
                <a:sysClr val="windowText" lastClr="000000"/>
              </a:solidFill>
            </a:endParaRPr>
          </a:p>
        </p:txBody>
      </p:sp>
      <p:sp>
        <p:nvSpPr>
          <p:cNvPr id="29" name="28 Rectángulo redondeado"/>
          <p:cNvSpPr/>
          <p:nvPr/>
        </p:nvSpPr>
        <p:spPr>
          <a:xfrm>
            <a:off x="5148064" y="4005064"/>
            <a:ext cx="3744416" cy="576064"/>
          </a:xfrm>
          <a:prstGeom prst="round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a:solidFill>
                  <a:sysClr val="windowText" lastClr="000000"/>
                </a:solidFill>
              </a:rPr>
              <a:t>S</a:t>
            </a:r>
            <a:r>
              <a:rPr lang="es-CL" b="1" dirty="0" smtClean="0">
                <a:solidFill>
                  <a:sysClr val="windowText" lastClr="000000"/>
                </a:solidFill>
              </a:rPr>
              <a:t>umisa a su autoridad 1-2</a:t>
            </a:r>
            <a:endParaRPr lang="es-CL" b="1" dirty="0">
              <a:solidFill>
                <a:sysClr val="windowText" lastClr="000000"/>
              </a:solidFill>
            </a:endParaRPr>
          </a:p>
        </p:txBody>
      </p:sp>
      <p:sp>
        <p:nvSpPr>
          <p:cNvPr id="30" name="29 Rectángulo redondeado"/>
          <p:cNvSpPr/>
          <p:nvPr/>
        </p:nvSpPr>
        <p:spPr>
          <a:xfrm>
            <a:off x="5148064" y="6165304"/>
            <a:ext cx="3744416" cy="576064"/>
          </a:xfrm>
          <a:prstGeom prst="round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b="1" dirty="0" smtClean="0">
                <a:solidFill>
                  <a:sysClr val="windowText" lastClr="000000"/>
                </a:solidFill>
              </a:rPr>
              <a:t>Gratitud 12, y sabiduría, en la época, cap. 3:8-13.</a:t>
            </a:r>
            <a:endParaRPr lang="es-CL" b="1" dirty="0">
              <a:solidFill>
                <a:sysClr val="windowText" lastClr="000000"/>
              </a:solidFill>
            </a:endParaRPr>
          </a:p>
        </p:txBody>
      </p:sp>
      <p:sp>
        <p:nvSpPr>
          <p:cNvPr id="31" name="30 Rectángulo redondeado"/>
          <p:cNvSpPr/>
          <p:nvPr/>
        </p:nvSpPr>
        <p:spPr>
          <a:xfrm>
            <a:off x="6804248" y="3356992"/>
            <a:ext cx="2160240" cy="57606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CL" b="1" dirty="0" smtClean="0">
                <a:solidFill>
                  <a:sysClr val="windowText" lastClr="000000"/>
                </a:solidFill>
              </a:rPr>
              <a:t>RUTH 2	</a:t>
            </a:r>
            <a:endParaRPr lang="es-CL" b="1" dirty="0">
              <a:solidFill>
                <a:sysClr val="windowText" lastClr="000000"/>
              </a:solidFill>
            </a:endParaRPr>
          </a:p>
        </p:txBody>
      </p:sp>
    </p:spTree>
    <p:extLst>
      <p:ext uri="{BB962C8B-B14F-4D97-AF65-F5344CB8AC3E}">
        <p14:creationId xmlns:p14="http://schemas.microsoft.com/office/powerpoint/2010/main" val="86625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0" grpId="0" animBg="1"/>
      <p:bldP spid="21" grpId="0" animBg="1"/>
      <p:bldP spid="22" grpId="0" animBg="1"/>
      <p:bldP spid="23" grpId="0" animBg="1"/>
      <p:bldP spid="24" grpId="0" animBg="1"/>
      <p:bldP spid="26" grpId="0" animBg="1"/>
      <p:bldP spid="27" grpId="0" animBg="1"/>
      <p:bldP spid="28" grpId="0" animBg="1"/>
      <p:bldP spid="29" grpId="0" animBg="1"/>
      <p:bldP spid="30" grpId="0" animBg="1"/>
      <p:bldP spid="31" grpId="0" animBg="1"/>
    </p:bldLst>
  </p:timing>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364</TotalTime>
  <Words>984</Words>
  <Application>Microsoft Office PowerPoint</Application>
  <PresentationFormat>Presentación en pantalla (4:3)</PresentationFormat>
  <Paragraphs>146</Paragraphs>
  <Slides>14</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Franklin Gothic Book</vt:lpstr>
      <vt:lpstr>Franklin Gothic Medium</vt:lpstr>
      <vt:lpstr>Wingdings</vt:lpstr>
      <vt:lpstr>Profundidad</vt:lpstr>
      <vt:lpstr>Actividad Práctica</vt:lpstr>
      <vt:lpstr>SERIE: GLORIFICANDO A DIOS EN NUESTRAS RELACIONES </vt:lpstr>
      <vt:lpstr>SERIE: GLORIFICANDO A DIOS EN NUESTRAS RELACIONES</vt:lpstr>
      <vt:lpstr>RESUMEN CLASES ANTERIORES.</vt:lpstr>
      <vt:lpstr>Repaso - noviazgo</vt:lpstr>
      <vt:lpstr>Rol de los padres</vt:lpstr>
      <vt:lpstr>UD. NO LO HAGA</vt:lpstr>
      <vt:lpstr>¡HÁGALO!</vt:lpstr>
      <vt:lpstr>CÓMO HACERLO</vt:lpstr>
      <vt:lpstr>CÓMO HACERLO</vt:lpstr>
      <vt:lpstr>Preguntas – Grupo 1</vt:lpstr>
      <vt:lpstr>Preguntas – Grupo 2</vt:lpstr>
      <vt:lpstr>Preguntas – Grupo 3</vt:lpstr>
      <vt:lpstr>Preguntas – Grupo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Noviazgo: principios elementales</dc:title>
  <dc:creator>Álex Figueroa</dc:creator>
  <cp:lastModifiedBy>Álex Figueroa</cp:lastModifiedBy>
  <cp:revision>44</cp:revision>
  <dcterms:created xsi:type="dcterms:W3CDTF">2016-07-09T18:57:01Z</dcterms:created>
  <dcterms:modified xsi:type="dcterms:W3CDTF">2016-07-21T16:58:30Z</dcterms:modified>
</cp:coreProperties>
</file>