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61" r:id="rId5"/>
    <p:sldId id="258" r:id="rId6"/>
    <p:sldId id="260" r:id="rId7"/>
    <p:sldId id="259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262AA-8E7C-4199-8796-015132FD2182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B96AE26-F980-424F-9D19-17395F66404F}">
      <dgm:prSet phldrT="[Texto]"/>
      <dgm:spPr/>
      <dgm:t>
        <a:bodyPr/>
        <a:lstStyle/>
        <a:p>
          <a:r>
            <a:rPr lang="es-ES" dirty="0"/>
            <a:t>¿Qué es la Iglesia?</a:t>
          </a:r>
        </a:p>
      </dgm:t>
    </dgm:pt>
    <dgm:pt modelId="{02AEAF08-7835-45D8-ACEE-455D03602FC0}" type="parTrans" cxnId="{8632A577-A534-4207-9179-AFB9421DB4EA}">
      <dgm:prSet/>
      <dgm:spPr/>
      <dgm:t>
        <a:bodyPr/>
        <a:lstStyle/>
        <a:p>
          <a:endParaRPr lang="es-ES"/>
        </a:p>
      </dgm:t>
    </dgm:pt>
    <dgm:pt modelId="{702B7F77-9E96-4082-879D-D9B5BC027FF9}" type="sibTrans" cxnId="{8632A577-A534-4207-9179-AFB9421DB4EA}">
      <dgm:prSet/>
      <dgm:spPr/>
      <dgm:t>
        <a:bodyPr/>
        <a:lstStyle/>
        <a:p>
          <a:endParaRPr lang="es-ES"/>
        </a:p>
      </dgm:t>
    </dgm:pt>
    <dgm:pt modelId="{9579EA70-ACE8-47F1-B35A-71B9AF75E82B}">
      <dgm:prSet phldrT="[Texto]"/>
      <dgm:spPr/>
      <dgm:t>
        <a:bodyPr/>
        <a:lstStyle/>
        <a:p>
          <a:r>
            <a:rPr lang="es-ES" dirty="0"/>
            <a:t>Comunidad de Gracia Soberana</a:t>
          </a:r>
        </a:p>
      </dgm:t>
    </dgm:pt>
    <dgm:pt modelId="{BE3EAD27-3B78-4D41-8DF0-85B8B96CA80C}" type="parTrans" cxnId="{622097D6-11B9-4780-A614-D19AE7824BB6}">
      <dgm:prSet/>
      <dgm:spPr/>
      <dgm:t>
        <a:bodyPr/>
        <a:lstStyle/>
        <a:p>
          <a:endParaRPr lang="es-ES"/>
        </a:p>
      </dgm:t>
    </dgm:pt>
    <dgm:pt modelId="{C28D36CD-3345-49BB-9241-79902F622D0F}" type="sibTrans" cxnId="{622097D6-11B9-4780-A614-D19AE7824BB6}">
      <dgm:prSet/>
      <dgm:spPr/>
      <dgm:t>
        <a:bodyPr/>
        <a:lstStyle/>
        <a:p>
          <a:endParaRPr lang="es-ES"/>
        </a:p>
      </dgm:t>
    </dgm:pt>
    <dgm:pt modelId="{B42E5B9E-010D-4075-AE8F-9260D6229C48}">
      <dgm:prSet phldrT="[Texto]"/>
      <dgm:spPr/>
      <dgm:t>
        <a:bodyPr/>
        <a:lstStyle/>
        <a:p>
          <a:r>
            <a:rPr lang="es-ES" dirty="0"/>
            <a:t>¿Cuál fue el inicio de la Iglesia?</a:t>
          </a:r>
        </a:p>
      </dgm:t>
    </dgm:pt>
    <dgm:pt modelId="{6A9C6BE3-A25E-43F9-AC14-435A955256E0}" type="parTrans" cxnId="{147048A5-21BD-43E8-ADEB-4136C74EBAE5}">
      <dgm:prSet/>
      <dgm:spPr/>
      <dgm:t>
        <a:bodyPr/>
        <a:lstStyle/>
        <a:p>
          <a:endParaRPr lang="es-ES"/>
        </a:p>
      </dgm:t>
    </dgm:pt>
    <dgm:pt modelId="{3F12CF20-1DA1-45A5-AF67-E3B3ACA84BFB}" type="sibTrans" cxnId="{147048A5-21BD-43E8-ADEB-4136C74EBAE5}">
      <dgm:prSet/>
      <dgm:spPr/>
      <dgm:t>
        <a:bodyPr/>
        <a:lstStyle/>
        <a:p>
          <a:endParaRPr lang="es-ES"/>
        </a:p>
      </dgm:t>
    </dgm:pt>
    <dgm:pt modelId="{EE58D601-86F1-4622-99D2-F86958FF42BB}">
      <dgm:prSet phldrT="[Texto]"/>
      <dgm:spPr/>
      <dgm:t>
        <a:bodyPr/>
        <a:lstStyle/>
        <a:p>
          <a:pPr algn="l"/>
          <a:r>
            <a:rPr lang="es-ES" dirty="0"/>
            <a:t>La iglesia esta presente en todo el Libro de Dios</a:t>
          </a:r>
        </a:p>
      </dgm:t>
    </dgm:pt>
    <dgm:pt modelId="{4C80D1AA-281F-4DE2-AB45-7026C4422A6C}" type="parTrans" cxnId="{8B2C186A-F608-4D59-A4BC-31B3CF574B2F}">
      <dgm:prSet/>
      <dgm:spPr/>
      <dgm:t>
        <a:bodyPr/>
        <a:lstStyle/>
        <a:p>
          <a:endParaRPr lang="es-ES"/>
        </a:p>
      </dgm:t>
    </dgm:pt>
    <dgm:pt modelId="{A2C82BA4-1F12-4B82-8651-1FEB2EAD2F04}" type="sibTrans" cxnId="{8B2C186A-F608-4D59-A4BC-31B3CF574B2F}">
      <dgm:prSet/>
      <dgm:spPr/>
      <dgm:t>
        <a:bodyPr/>
        <a:lstStyle/>
        <a:p>
          <a:endParaRPr lang="es-ES"/>
        </a:p>
      </dgm:t>
    </dgm:pt>
    <dgm:pt modelId="{1962F38E-C6F9-4E73-8F9F-92A874F79384}">
      <dgm:prSet phldrT="[Texto]"/>
      <dgm:spPr/>
      <dgm:t>
        <a:bodyPr/>
        <a:lstStyle/>
        <a:p>
          <a:r>
            <a:rPr lang="es-ES" dirty="0"/>
            <a:t>Asamblea, congregación e Iglesia</a:t>
          </a:r>
        </a:p>
      </dgm:t>
    </dgm:pt>
    <dgm:pt modelId="{0674571B-C55E-4056-8B45-1E0FDF9D969A}" type="parTrans" cxnId="{B6014B28-3C3C-41B3-B4EE-A267DE226127}">
      <dgm:prSet/>
      <dgm:spPr/>
      <dgm:t>
        <a:bodyPr/>
        <a:lstStyle/>
        <a:p>
          <a:endParaRPr lang="es-ES"/>
        </a:p>
      </dgm:t>
    </dgm:pt>
    <dgm:pt modelId="{B7ECFAED-8734-4944-A7F3-4E7FD4B70C76}" type="sibTrans" cxnId="{B6014B28-3C3C-41B3-B4EE-A267DE226127}">
      <dgm:prSet/>
      <dgm:spPr/>
      <dgm:t>
        <a:bodyPr/>
        <a:lstStyle/>
        <a:p>
          <a:endParaRPr lang="es-ES"/>
        </a:p>
      </dgm:t>
    </dgm:pt>
    <dgm:pt modelId="{42AC23E4-75AB-48B6-B2DF-AC96EE821BC1}">
      <dgm:prSet phldrT="[Texto]"/>
      <dgm:spPr/>
      <dgm:t>
        <a:bodyPr/>
        <a:lstStyle/>
        <a:p>
          <a:r>
            <a:rPr lang="es-ES" dirty="0"/>
            <a:t>Formas de llamar a la Iglesia</a:t>
          </a:r>
        </a:p>
      </dgm:t>
    </dgm:pt>
    <dgm:pt modelId="{AD4BD688-7C50-4DE2-9F41-EAFE155235AA}" type="parTrans" cxnId="{FC2FCFB2-97E0-4AA4-9F35-5E7C8B949F45}">
      <dgm:prSet/>
      <dgm:spPr/>
      <dgm:t>
        <a:bodyPr/>
        <a:lstStyle/>
        <a:p>
          <a:endParaRPr lang="es-ES"/>
        </a:p>
      </dgm:t>
    </dgm:pt>
    <dgm:pt modelId="{B948D13A-90AD-4985-9D76-903B7D8A59DE}" type="sibTrans" cxnId="{FC2FCFB2-97E0-4AA4-9F35-5E7C8B949F45}">
      <dgm:prSet/>
      <dgm:spPr/>
      <dgm:t>
        <a:bodyPr/>
        <a:lstStyle/>
        <a:p>
          <a:endParaRPr lang="es-ES"/>
        </a:p>
      </dgm:t>
    </dgm:pt>
    <dgm:pt modelId="{3717CE6F-1A83-4949-8583-46D52E2FC756}" type="pres">
      <dgm:prSet presAssocID="{D73262AA-8E7C-4199-8796-015132FD2182}" presName="linearFlow" presStyleCnt="0">
        <dgm:presLayoutVars>
          <dgm:dir/>
          <dgm:animLvl val="lvl"/>
          <dgm:resizeHandles val="exact"/>
        </dgm:presLayoutVars>
      </dgm:prSet>
      <dgm:spPr/>
    </dgm:pt>
    <dgm:pt modelId="{4545D096-AA2A-45F3-AE7C-7308E75B4FF6}" type="pres">
      <dgm:prSet presAssocID="{8B96AE26-F980-424F-9D19-17395F66404F}" presName="composite" presStyleCnt="0"/>
      <dgm:spPr/>
    </dgm:pt>
    <dgm:pt modelId="{310EFDBF-AA64-452B-8101-45C090B931DC}" type="pres">
      <dgm:prSet presAssocID="{8B96AE26-F980-424F-9D19-17395F66404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84E0E7F-9D7F-4207-B182-804BAF4377FB}" type="pres">
      <dgm:prSet presAssocID="{8B96AE26-F980-424F-9D19-17395F66404F}" presName="descendantText" presStyleLbl="alignAcc1" presStyleIdx="0" presStyleCnt="3">
        <dgm:presLayoutVars>
          <dgm:bulletEnabled val="1"/>
        </dgm:presLayoutVars>
      </dgm:prSet>
      <dgm:spPr/>
    </dgm:pt>
    <dgm:pt modelId="{81161CA6-2A35-4CB2-B027-3E327B855955}" type="pres">
      <dgm:prSet presAssocID="{702B7F77-9E96-4082-879D-D9B5BC027FF9}" presName="sp" presStyleCnt="0"/>
      <dgm:spPr/>
    </dgm:pt>
    <dgm:pt modelId="{6EE8378B-BE59-487F-BEDC-0C018468DFDA}" type="pres">
      <dgm:prSet presAssocID="{B42E5B9E-010D-4075-AE8F-9260D6229C48}" presName="composite" presStyleCnt="0"/>
      <dgm:spPr/>
    </dgm:pt>
    <dgm:pt modelId="{3447533B-433B-450D-B429-41D333B7FFDD}" type="pres">
      <dgm:prSet presAssocID="{B42E5B9E-010D-4075-AE8F-9260D6229C4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67B9338-258D-42D6-BED7-784CE5721720}" type="pres">
      <dgm:prSet presAssocID="{B42E5B9E-010D-4075-AE8F-9260D6229C48}" presName="descendantText" presStyleLbl="alignAcc1" presStyleIdx="1" presStyleCnt="3">
        <dgm:presLayoutVars>
          <dgm:bulletEnabled val="1"/>
        </dgm:presLayoutVars>
      </dgm:prSet>
      <dgm:spPr/>
    </dgm:pt>
    <dgm:pt modelId="{4E82B474-C395-4FE0-AAAF-BD4445BFFADF}" type="pres">
      <dgm:prSet presAssocID="{3F12CF20-1DA1-45A5-AF67-E3B3ACA84BFB}" presName="sp" presStyleCnt="0"/>
      <dgm:spPr/>
    </dgm:pt>
    <dgm:pt modelId="{C6876B15-E7B6-42A0-BF00-EA9DE114FDC4}" type="pres">
      <dgm:prSet presAssocID="{1962F38E-C6F9-4E73-8F9F-92A874F79384}" presName="composite" presStyleCnt="0"/>
      <dgm:spPr/>
    </dgm:pt>
    <dgm:pt modelId="{ACAFB2D1-41FD-41E9-BD19-CCC439CF5310}" type="pres">
      <dgm:prSet presAssocID="{1962F38E-C6F9-4E73-8F9F-92A874F7938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5F1E2F6-F8E5-4A8B-910E-A78B1D5DAF37}" type="pres">
      <dgm:prSet presAssocID="{1962F38E-C6F9-4E73-8F9F-92A874F7938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B0459BA-FB25-4B7A-AFA8-7D6CF97FCEC8}" type="presOf" srcId="{9579EA70-ACE8-47F1-B35A-71B9AF75E82B}" destId="{984E0E7F-9D7F-4207-B182-804BAF4377FB}" srcOrd="0" destOrd="0" presId="urn:microsoft.com/office/officeart/2005/8/layout/chevron2"/>
    <dgm:cxn modelId="{52CE403B-CA6A-46CD-ADA2-B012B6D4D787}" type="presOf" srcId="{8B96AE26-F980-424F-9D19-17395F66404F}" destId="{310EFDBF-AA64-452B-8101-45C090B931DC}" srcOrd="0" destOrd="0" presId="urn:microsoft.com/office/officeart/2005/8/layout/chevron2"/>
    <dgm:cxn modelId="{B6014B28-3C3C-41B3-B4EE-A267DE226127}" srcId="{D73262AA-8E7C-4199-8796-015132FD2182}" destId="{1962F38E-C6F9-4E73-8F9F-92A874F79384}" srcOrd="2" destOrd="0" parTransId="{0674571B-C55E-4056-8B45-1E0FDF9D969A}" sibTransId="{B7ECFAED-8734-4944-A7F3-4E7FD4B70C76}"/>
    <dgm:cxn modelId="{78587823-370B-49A7-937B-C72B7F835CB1}" type="presOf" srcId="{B42E5B9E-010D-4075-AE8F-9260D6229C48}" destId="{3447533B-433B-450D-B429-41D333B7FFDD}" srcOrd="0" destOrd="0" presId="urn:microsoft.com/office/officeart/2005/8/layout/chevron2"/>
    <dgm:cxn modelId="{8B2C186A-F608-4D59-A4BC-31B3CF574B2F}" srcId="{B42E5B9E-010D-4075-AE8F-9260D6229C48}" destId="{EE58D601-86F1-4622-99D2-F86958FF42BB}" srcOrd="0" destOrd="0" parTransId="{4C80D1AA-281F-4DE2-AB45-7026C4422A6C}" sibTransId="{A2C82BA4-1F12-4B82-8651-1FEB2EAD2F04}"/>
    <dgm:cxn modelId="{28DB960C-B789-449C-8A14-06F3EED837E4}" type="presOf" srcId="{D73262AA-8E7C-4199-8796-015132FD2182}" destId="{3717CE6F-1A83-4949-8583-46D52E2FC756}" srcOrd="0" destOrd="0" presId="urn:microsoft.com/office/officeart/2005/8/layout/chevron2"/>
    <dgm:cxn modelId="{622097D6-11B9-4780-A614-D19AE7824BB6}" srcId="{8B96AE26-F980-424F-9D19-17395F66404F}" destId="{9579EA70-ACE8-47F1-B35A-71B9AF75E82B}" srcOrd="0" destOrd="0" parTransId="{BE3EAD27-3B78-4D41-8DF0-85B8B96CA80C}" sibTransId="{C28D36CD-3345-49BB-9241-79902F622D0F}"/>
    <dgm:cxn modelId="{EE28EAF8-34AF-4548-A112-81AE0A3E6011}" type="presOf" srcId="{EE58D601-86F1-4622-99D2-F86958FF42BB}" destId="{F67B9338-258D-42D6-BED7-784CE5721720}" srcOrd="0" destOrd="0" presId="urn:microsoft.com/office/officeart/2005/8/layout/chevron2"/>
    <dgm:cxn modelId="{8632A577-A534-4207-9179-AFB9421DB4EA}" srcId="{D73262AA-8E7C-4199-8796-015132FD2182}" destId="{8B96AE26-F980-424F-9D19-17395F66404F}" srcOrd="0" destOrd="0" parTransId="{02AEAF08-7835-45D8-ACEE-455D03602FC0}" sibTransId="{702B7F77-9E96-4082-879D-D9B5BC027FF9}"/>
    <dgm:cxn modelId="{EFD00562-FD64-4675-BECC-FADFCD314DB8}" type="presOf" srcId="{42AC23E4-75AB-48B6-B2DF-AC96EE821BC1}" destId="{75F1E2F6-F8E5-4A8B-910E-A78B1D5DAF37}" srcOrd="0" destOrd="0" presId="urn:microsoft.com/office/officeart/2005/8/layout/chevron2"/>
    <dgm:cxn modelId="{5406DACE-094D-4367-BB62-0706D9100A00}" type="presOf" srcId="{1962F38E-C6F9-4E73-8F9F-92A874F79384}" destId="{ACAFB2D1-41FD-41E9-BD19-CCC439CF5310}" srcOrd="0" destOrd="0" presId="urn:microsoft.com/office/officeart/2005/8/layout/chevron2"/>
    <dgm:cxn modelId="{FC2FCFB2-97E0-4AA4-9F35-5E7C8B949F45}" srcId="{1962F38E-C6F9-4E73-8F9F-92A874F79384}" destId="{42AC23E4-75AB-48B6-B2DF-AC96EE821BC1}" srcOrd="0" destOrd="0" parTransId="{AD4BD688-7C50-4DE2-9F41-EAFE155235AA}" sibTransId="{B948D13A-90AD-4985-9D76-903B7D8A59DE}"/>
    <dgm:cxn modelId="{147048A5-21BD-43E8-ADEB-4136C74EBAE5}" srcId="{D73262AA-8E7C-4199-8796-015132FD2182}" destId="{B42E5B9E-010D-4075-AE8F-9260D6229C48}" srcOrd="1" destOrd="0" parTransId="{6A9C6BE3-A25E-43F9-AC14-435A955256E0}" sibTransId="{3F12CF20-1DA1-45A5-AF67-E3B3ACA84BFB}"/>
    <dgm:cxn modelId="{69263D15-3697-4994-BCC0-9DBCF2FB102D}" type="presParOf" srcId="{3717CE6F-1A83-4949-8583-46D52E2FC756}" destId="{4545D096-AA2A-45F3-AE7C-7308E75B4FF6}" srcOrd="0" destOrd="0" presId="urn:microsoft.com/office/officeart/2005/8/layout/chevron2"/>
    <dgm:cxn modelId="{978FF53D-24BB-4FC5-9752-AB497A7E4ECA}" type="presParOf" srcId="{4545D096-AA2A-45F3-AE7C-7308E75B4FF6}" destId="{310EFDBF-AA64-452B-8101-45C090B931DC}" srcOrd="0" destOrd="0" presId="urn:microsoft.com/office/officeart/2005/8/layout/chevron2"/>
    <dgm:cxn modelId="{745B724B-EDA3-4E5A-80FC-4BE9333EE743}" type="presParOf" srcId="{4545D096-AA2A-45F3-AE7C-7308E75B4FF6}" destId="{984E0E7F-9D7F-4207-B182-804BAF4377FB}" srcOrd="1" destOrd="0" presId="urn:microsoft.com/office/officeart/2005/8/layout/chevron2"/>
    <dgm:cxn modelId="{2039A748-AB68-4CFF-AC1C-232A908A4EDA}" type="presParOf" srcId="{3717CE6F-1A83-4949-8583-46D52E2FC756}" destId="{81161CA6-2A35-4CB2-B027-3E327B855955}" srcOrd="1" destOrd="0" presId="urn:microsoft.com/office/officeart/2005/8/layout/chevron2"/>
    <dgm:cxn modelId="{1D2780B5-7C6A-4872-BF2A-5E742A44292B}" type="presParOf" srcId="{3717CE6F-1A83-4949-8583-46D52E2FC756}" destId="{6EE8378B-BE59-487F-BEDC-0C018468DFDA}" srcOrd="2" destOrd="0" presId="urn:microsoft.com/office/officeart/2005/8/layout/chevron2"/>
    <dgm:cxn modelId="{97FD2D7E-3BA3-4D32-BB70-AF225A4A2766}" type="presParOf" srcId="{6EE8378B-BE59-487F-BEDC-0C018468DFDA}" destId="{3447533B-433B-450D-B429-41D333B7FFDD}" srcOrd="0" destOrd="0" presId="urn:microsoft.com/office/officeart/2005/8/layout/chevron2"/>
    <dgm:cxn modelId="{7C7193C2-080B-452F-8872-4674DE2BA1B2}" type="presParOf" srcId="{6EE8378B-BE59-487F-BEDC-0C018468DFDA}" destId="{F67B9338-258D-42D6-BED7-784CE5721720}" srcOrd="1" destOrd="0" presId="urn:microsoft.com/office/officeart/2005/8/layout/chevron2"/>
    <dgm:cxn modelId="{3F357CA0-018E-4E5D-9391-B1ED6AC3E03B}" type="presParOf" srcId="{3717CE6F-1A83-4949-8583-46D52E2FC756}" destId="{4E82B474-C395-4FE0-AAAF-BD4445BFFADF}" srcOrd="3" destOrd="0" presId="urn:microsoft.com/office/officeart/2005/8/layout/chevron2"/>
    <dgm:cxn modelId="{D74BDAA3-A5A8-4BF8-9E46-259E9F3F1957}" type="presParOf" srcId="{3717CE6F-1A83-4949-8583-46D52E2FC756}" destId="{C6876B15-E7B6-42A0-BF00-EA9DE114FDC4}" srcOrd="4" destOrd="0" presId="urn:microsoft.com/office/officeart/2005/8/layout/chevron2"/>
    <dgm:cxn modelId="{0AB4F026-2838-4344-8534-2A71604B8B23}" type="presParOf" srcId="{C6876B15-E7B6-42A0-BF00-EA9DE114FDC4}" destId="{ACAFB2D1-41FD-41E9-BD19-CCC439CF5310}" srcOrd="0" destOrd="0" presId="urn:microsoft.com/office/officeart/2005/8/layout/chevron2"/>
    <dgm:cxn modelId="{3195741A-D8AD-4499-8B63-192C41CECF15}" type="presParOf" srcId="{C6876B15-E7B6-42A0-BF00-EA9DE114FDC4}" destId="{75F1E2F6-F8E5-4A8B-910E-A78B1D5DAF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EFDBF-AA64-452B-8101-45C090B931DC}">
      <dsp:nvSpPr>
        <dsp:cNvPr id="0" name=""/>
        <dsp:cNvSpPr/>
      </dsp:nvSpPr>
      <dsp:spPr>
        <a:xfrm rot="5400000">
          <a:off x="-270979" y="273452"/>
          <a:ext cx="1806528" cy="126457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¿Qué es la Iglesia?</a:t>
          </a:r>
        </a:p>
      </dsp:txBody>
      <dsp:txXfrm rot="-5400000">
        <a:off x="0" y="634758"/>
        <a:ext cx="1264570" cy="541958"/>
      </dsp:txXfrm>
    </dsp:sp>
    <dsp:sp modelId="{984E0E7F-9D7F-4207-B182-804BAF4377FB}">
      <dsp:nvSpPr>
        <dsp:cNvPr id="0" name=""/>
        <dsp:cNvSpPr/>
      </dsp:nvSpPr>
      <dsp:spPr>
        <a:xfrm rot="5400000">
          <a:off x="4437651" y="-3170607"/>
          <a:ext cx="1174243" cy="752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800" kern="1200" dirty="0"/>
            <a:t>Comunidad de Gracia Soberana</a:t>
          </a:r>
        </a:p>
      </dsp:txBody>
      <dsp:txXfrm rot="-5400000">
        <a:off x="1264570" y="59796"/>
        <a:ext cx="7463083" cy="1059599"/>
      </dsp:txXfrm>
    </dsp:sp>
    <dsp:sp modelId="{3447533B-433B-450D-B429-41D333B7FFDD}">
      <dsp:nvSpPr>
        <dsp:cNvPr id="0" name=""/>
        <dsp:cNvSpPr/>
      </dsp:nvSpPr>
      <dsp:spPr>
        <a:xfrm rot="5400000">
          <a:off x="-270979" y="1887994"/>
          <a:ext cx="1806528" cy="1264570"/>
        </a:xfrm>
        <a:prstGeom prst="chevron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19050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¿Cuál fue el inicio de la Iglesia?</a:t>
          </a:r>
        </a:p>
      </dsp:txBody>
      <dsp:txXfrm rot="-5400000">
        <a:off x="0" y="2249300"/>
        <a:ext cx="1264570" cy="541958"/>
      </dsp:txXfrm>
    </dsp:sp>
    <dsp:sp modelId="{F67B9338-258D-42D6-BED7-784CE5721720}">
      <dsp:nvSpPr>
        <dsp:cNvPr id="0" name=""/>
        <dsp:cNvSpPr/>
      </dsp:nvSpPr>
      <dsp:spPr>
        <a:xfrm rot="5400000">
          <a:off x="4437651" y="-1556065"/>
          <a:ext cx="1174243" cy="752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800" kern="1200" dirty="0"/>
            <a:t>La iglesia esta presente en todo el Libro de Dios</a:t>
          </a:r>
        </a:p>
      </dsp:txBody>
      <dsp:txXfrm rot="-5400000">
        <a:off x="1264570" y="1674338"/>
        <a:ext cx="7463083" cy="1059599"/>
      </dsp:txXfrm>
    </dsp:sp>
    <dsp:sp modelId="{ACAFB2D1-41FD-41E9-BD19-CCC439CF5310}">
      <dsp:nvSpPr>
        <dsp:cNvPr id="0" name=""/>
        <dsp:cNvSpPr/>
      </dsp:nvSpPr>
      <dsp:spPr>
        <a:xfrm rot="5400000">
          <a:off x="-270979" y="3502536"/>
          <a:ext cx="1806528" cy="1264570"/>
        </a:xfrm>
        <a:prstGeom prst="chevron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9050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Asamblea, congregación e Iglesia</a:t>
          </a:r>
        </a:p>
      </dsp:txBody>
      <dsp:txXfrm rot="-5400000">
        <a:off x="0" y="3863842"/>
        <a:ext cx="1264570" cy="541958"/>
      </dsp:txXfrm>
    </dsp:sp>
    <dsp:sp modelId="{75F1E2F6-F8E5-4A8B-910E-A78B1D5DAF37}">
      <dsp:nvSpPr>
        <dsp:cNvPr id="0" name=""/>
        <dsp:cNvSpPr/>
      </dsp:nvSpPr>
      <dsp:spPr>
        <a:xfrm rot="5400000">
          <a:off x="4437651" y="58476"/>
          <a:ext cx="1174243" cy="752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800" kern="1200" dirty="0"/>
            <a:t>Formas de llamar a la Iglesia</a:t>
          </a:r>
        </a:p>
      </dsp:txBody>
      <dsp:txXfrm rot="-5400000">
        <a:off x="1264570" y="3288879"/>
        <a:ext cx="7463083" cy="105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45946-6D50-4A78-B105-4083E5852B28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0FFB5-8608-41BE-B58C-CD66DFB57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51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BA56D8-B783-4B20-AD40-57038AE2F71D}" type="datetimeFigureOut">
              <a:rPr lang="es-CL" smtClean="0"/>
              <a:t>09-10-2016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2F334F5-3967-473A-847B-BDE799E25AB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La Iglesia: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agente de gracia y verdad</a:t>
            </a: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7020272" y="2052960"/>
            <a:ext cx="1981200" cy="2592288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IGLESIA BAUTISTA GRACIA SOBERANA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 09 de Octubre, 2016</a:t>
            </a:r>
          </a:p>
          <a:p>
            <a:pPr algn="ctr"/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-2484784" y="2052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Que obra o tiene virtud de obrar</a:t>
            </a:r>
          </a:p>
        </p:txBody>
      </p:sp>
    </p:spTree>
    <p:extLst>
      <p:ext uri="{BB962C8B-B14F-4D97-AF65-F5344CB8AC3E}">
        <p14:creationId xmlns:p14="http://schemas.microsoft.com/office/powerpoint/2010/main" val="1121684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Características de la iglesia sirviendo a la iglesia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61933"/>
              </p:ext>
            </p:extLst>
          </p:nvPr>
        </p:nvGraphicFramePr>
        <p:xfrm>
          <a:off x="107504" y="1628800"/>
          <a:ext cx="8856614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307">
                  <a:extLst>
                    <a:ext uri="{9D8B030D-6E8A-4147-A177-3AD203B41FA5}">
                      <a16:colId xmlns:a16="http://schemas.microsoft.com/office/drawing/2014/main" val="2524865191"/>
                    </a:ext>
                  </a:extLst>
                </a:gridCol>
                <a:gridCol w="4428307">
                  <a:extLst>
                    <a:ext uri="{9D8B030D-6E8A-4147-A177-3AD203B41FA5}">
                      <a16:colId xmlns:a16="http://schemas.microsoft.com/office/drawing/2014/main" val="2081944552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Hechos 2:41-47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Hechos 4:31-33</a:t>
                      </a:r>
                    </a:p>
                    <a:p>
                      <a:pPr algn="ctr"/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322168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Perseveraban en la doctrina de los apóstoles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Oraban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26747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Perseveraban en la comunión unos con otros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Eran llenos del</a:t>
                      </a:r>
                      <a:r>
                        <a:rPr lang="es-CL" sz="2300" baseline="0" dirty="0"/>
                        <a:t> E.S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99961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Perseveraban  en el partimiento del pan y en las oraciones.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Hablaban la Palabra con 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16398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Tenían todas las cosas en común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Tenían</a:t>
                      </a:r>
                      <a:r>
                        <a:rPr lang="es-CL" sz="2300" baseline="0" dirty="0"/>
                        <a:t> un solo sentir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9356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Comían</a:t>
                      </a:r>
                      <a:r>
                        <a:rPr lang="es-CL" sz="2300" baseline="0" dirty="0"/>
                        <a:t> juntos con alegría y sencillez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Testificaban</a:t>
                      </a:r>
                      <a:r>
                        <a:rPr lang="es-CL" sz="2300" baseline="0" dirty="0"/>
                        <a:t> con gran poder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06133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Tenían</a:t>
                      </a:r>
                      <a:r>
                        <a:rPr lang="es-CL" sz="2300" baseline="0" dirty="0"/>
                        <a:t> favor con el pueblo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Había</a:t>
                      </a:r>
                      <a:r>
                        <a:rPr lang="es-CL" sz="2300" baseline="0" dirty="0"/>
                        <a:t> gracia abundante sobre ellos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70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Autoexaminación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79142" y="1628800"/>
            <a:ext cx="8784976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5400" dirty="0">
                <a:solidFill>
                  <a:schemeClr val="tx1"/>
                </a:solidFill>
              </a:rPr>
              <a:t>Apocalipsis 3:1; Lucas 6:46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142" y="2564904"/>
            <a:ext cx="5112568" cy="41044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Me llamas Señor y no me obedeces 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luz y no me ves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camino  y  no me caminas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vida y no me vives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sabio y no me sigues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justo y no me amas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rico y no me pides</a:t>
            </a: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Me llamas eterno y no me buscas</a:t>
            </a:r>
          </a:p>
          <a:p>
            <a:pPr algn="ctr"/>
            <a:endParaRPr lang="es-CL" sz="2400" dirty="0">
              <a:solidFill>
                <a:schemeClr val="tx1"/>
              </a:solidFill>
            </a:endParaRP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Si te condeno no me culpes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-2628800" y="21328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Catedral de </a:t>
            </a:r>
            <a:r>
              <a:rPr lang="es-CL" dirty="0" err="1"/>
              <a:t>lubeck</a:t>
            </a:r>
            <a:r>
              <a:rPr lang="es-CL" dirty="0"/>
              <a:t> en </a:t>
            </a:r>
            <a:r>
              <a:rPr lang="es-CL" dirty="0" err="1"/>
              <a:t>alemania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5291710" y="2564904"/>
            <a:ext cx="3672408" cy="40916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500" dirty="0">
                <a:solidFill>
                  <a:schemeClr val="tx1"/>
                </a:solidFill>
              </a:rPr>
              <a:t>“La iglesia importa</a:t>
            </a:r>
          </a:p>
          <a:p>
            <a:pPr algn="just"/>
            <a:r>
              <a:rPr lang="es-CL" sz="2500" dirty="0">
                <a:solidFill>
                  <a:schemeClr val="tx1"/>
                </a:solidFill>
              </a:rPr>
              <a:t>porque Jesús la eligió para contar y mostrar al mundo el mensaje de su amor. Y este mensaje llevado a lo largo de la historia y vivido para que todos lo vean es la </a:t>
            </a:r>
            <a:r>
              <a:rPr lang="es-CL" sz="2500" i="1" dirty="0">
                <a:solidFill>
                  <a:schemeClr val="tx1"/>
                </a:solidFill>
              </a:rPr>
              <a:t>única </a:t>
            </a:r>
            <a:r>
              <a:rPr lang="es-CL" sz="2500" dirty="0">
                <a:solidFill>
                  <a:schemeClr val="tx1"/>
                </a:solidFill>
              </a:rPr>
              <a:t>esperanza del mundo” Joshua Harris</a:t>
            </a:r>
          </a:p>
        </p:txBody>
      </p:sp>
    </p:spTree>
    <p:extLst>
      <p:ext uri="{BB962C8B-B14F-4D97-AF65-F5344CB8AC3E}">
        <p14:creationId xmlns:p14="http://schemas.microsoft.com/office/powerpoint/2010/main" val="3575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Recapitulando clase anterior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24422744"/>
              </p:ext>
            </p:extLst>
          </p:nvPr>
        </p:nvGraphicFramePr>
        <p:xfrm>
          <a:off x="179512" y="162880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9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Confesión de fe 1689 cap.26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9512" y="1628800"/>
            <a:ext cx="8784976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2000" dirty="0">
              <a:solidFill>
                <a:schemeClr val="tx1"/>
              </a:solidFill>
            </a:endParaRPr>
          </a:p>
          <a:p>
            <a:pPr algn="just"/>
            <a:r>
              <a:rPr lang="es-CL" sz="2000" dirty="0">
                <a:solidFill>
                  <a:schemeClr val="tx1"/>
                </a:solidFill>
              </a:rPr>
              <a:t>1. La iglesia católica o universal, que (con respecto a la obra interna del Espíritu y la verdad de la gracia) puede llamarse invisible, se compone del número completo de los electos que han sido, son o serán reunidos en uno bajo Cristo, su cabeza; </a:t>
            </a:r>
            <a:r>
              <a:rPr lang="es-CL" sz="2000" b="1" u="sng" dirty="0">
                <a:solidFill>
                  <a:schemeClr val="tx1"/>
                </a:solidFill>
              </a:rPr>
              <a:t>y es la esposa, el cuerpo, la plenitud </a:t>
            </a:r>
            <a:r>
              <a:rPr lang="es-CL" sz="2000" dirty="0">
                <a:solidFill>
                  <a:schemeClr val="tx1"/>
                </a:solidFill>
              </a:rPr>
              <a:t>de aquel que llena todo en todos.</a:t>
            </a:r>
          </a:p>
          <a:p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9142" y="3284984"/>
            <a:ext cx="8784976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dirty="0">
              <a:solidFill>
                <a:schemeClr val="tx1"/>
              </a:solidFill>
            </a:endParaRPr>
          </a:p>
          <a:p>
            <a:endParaRPr lang="es-CL" dirty="0">
              <a:solidFill>
                <a:schemeClr val="tx1"/>
              </a:solidFill>
            </a:endParaRPr>
          </a:p>
          <a:p>
            <a:pPr algn="just"/>
            <a:r>
              <a:rPr lang="es-CL" dirty="0">
                <a:solidFill>
                  <a:schemeClr val="tx1"/>
                </a:solidFill>
              </a:rPr>
              <a:t>6. Los miembros de estas iglesias </a:t>
            </a:r>
            <a:r>
              <a:rPr lang="es-CL" b="1" u="sng" dirty="0">
                <a:solidFill>
                  <a:schemeClr val="tx1"/>
                </a:solidFill>
              </a:rPr>
              <a:t>son santos </a:t>
            </a:r>
            <a:r>
              <a:rPr lang="es-CL" dirty="0">
                <a:solidFill>
                  <a:schemeClr val="tx1"/>
                </a:solidFill>
              </a:rPr>
              <a:t>por su llamamiento, y en una forma visible manifiestan y evidencian (por su profesión de fe y su conducta) su obediencia al llamamiento de Cristo; y </a:t>
            </a:r>
            <a:r>
              <a:rPr lang="es-CL" b="1" u="sng" dirty="0">
                <a:solidFill>
                  <a:schemeClr val="tx1"/>
                </a:solidFill>
              </a:rPr>
              <a:t>voluntariamente acuerdan andar juntos</a:t>
            </a:r>
            <a:r>
              <a:rPr lang="es-CL" dirty="0">
                <a:solidFill>
                  <a:schemeClr val="tx1"/>
                </a:solidFill>
              </a:rPr>
              <a:t>, conforme al designio de Cristo, dándose a sí mismos al Señor y mutuamente, por la voluntad de Dios, </a:t>
            </a:r>
            <a:r>
              <a:rPr lang="es-CL" b="1" u="sng" dirty="0">
                <a:solidFill>
                  <a:schemeClr val="tx1"/>
                </a:solidFill>
              </a:rPr>
              <a:t>profesando sujeción a los preceptos del evangelio.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179142" y="4941168"/>
            <a:ext cx="878497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000" dirty="0">
                <a:solidFill>
                  <a:schemeClr val="tx1"/>
                </a:solidFill>
              </a:rPr>
              <a:t>12. Todos los creyentes </a:t>
            </a:r>
            <a:r>
              <a:rPr lang="es-CL" sz="2000" b="1" u="sng" dirty="0">
                <a:solidFill>
                  <a:schemeClr val="tx1"/>
                </a:solidFill>
              </a:rPr>
              <a:t>están obligados </a:t>
            </a:r>
            <a:r>
              <a:rPr lang="es-CL" sz="2000" dirty="0">
                <a:solidFill>
                  <a:schemeClr val="tx1"/>
                </a:solidFill>
              </a:rPr>
              <a:t>a unirse a iglesias locales </a:t>
            </a:r>
            <a:r>
              <a:rPr lang="es-CL" sz="2000" b="1" u="sng" dirty="0">
                <a:solidFill>
                  <a:schemeClr val="tx1"/>
                </a:solidFill>
              </a:rPr>
              <a:t>cuándo y dónde tengan oportunidad de hacerlo.</a:t>
            </a:r>
            <a:r>
              <a:rPr lang="es-CL" sz="2000" dirty="0">
                <a:solidFill>
                  <a:schemeClr val="tx1"/>
                </a:solidFill>
              </a:rPr>
              <a:t> Asimismo, todos aquellos que son admitidos a los privilegios de una iglesia también </a:t>
            </a:r>
            <a:r>
              <a:rPr lang="es-CL" sz="2000" b="1" u="sng" dirty="0">
                <a:solidFill>
                  <a:schemeClr val="tx1"/>
                </a:solidFill>
              </a:rPr>
              <a:t>están sujetos a la disciplina y el gobierno de la misma</a:t>
            </a:r>
            <a:r>
              <a:rPr lang="es-CL" sz="2000" dirty="0">
                <a:solidFill>
                  <a:schemeClr val="tx1"/>
                </a:solidFill>
              </a:rPr>
              <a:t>, conforme a la norma de Cristo.</a:t>
            </a:r>
            <a:endParaRPr lang="it-IT" sz="2000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-2772816" y="10527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Efesios 1:23</a:t>
            </a:r>
          </a:p>
        </p:txBody>
      </p:sp>
    </p:spTree>
    <p:extLst>
      <p:ext uri="{BB962C8B-B14F-4D97-AF65-F5344CB8AC3E}">
        <p14:creationId xmlns:p14="http://schemas.microsoft.com/office/powerpoint/2010/main" val="211524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Iglesia?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-2571328" y="141024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Unión entre Padre, hijo y E.S.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6" name="Flecha: a la derecha 5"/>
          <p:cNvSpPr/>
          <p:nvPr/>
        </p:nvSpPr>
        <p:spPr>
          <a:xfrm>
            <a:off x="179512" y="2204864"/>
            <a:ext cx="1656184" cy="1080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1835696" y="1628800"/>
            <a:ext cx="7128792" cy="22322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3100" dirty="0">
                <a:solidFill>
                  <a:schemeClr val="tx1"/>
                </a:solidFill>
              </a:rPr>
              <a:t>Grupo de personas redimidas por Cristo y unidas a él individualmente. Que por esa unión están unidas a otras personas con un vínculo misterioso e indisoluble </a:t>
            </a:r>
          </a:p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9324528" y="1133242"/>
            <a:ext cx="3275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Disposición creciente a  amor perdonar a otros pecadores. </a:t>
            </a:r>
          </a:p>
          <a:p>
            <a:endParaRPr lang="es-CL" dirty="0"/>
          </a:p>
          <a:p>
            <a:r>
              <a:rPr lang="es-CL" dirty="0"/>
              <a:t>Buena verja hace buenos vecinos. </a:t>
            </a:r>
          </a:p>
          <a:p>
            <a:endParaRPr lang="es-CL" dirty="0"/>
          </a:p>
          <a:p>
            <a:r>
              <a:rPr lang="es-CL" dirty="0"/>
              <a:t>Presentación visual del evangelio</a:t>
            </a:r>
          </a:p>
          <a:p>
            <a:endParaRPr lang="es-CL" dirty="0"/>
          </a:p>
          <a:p>
            <a:r>
              <a:rPr lang="es-CL" dirty="0"/>
              <a:t>Merecíamos la silla eléctrica</a:t>
            </a:r>
          </a:p>
        </p:txBody>
      </p:sp>
      <p:sp>
        <p:nvSpPr>
          <p:cNvPr id="9" name="Flecha: a la derecha 8"/>
          <p:cNvSpPr/>
          <p:nvPr/>
        </p:nvSpPr>
        <p:spPr>
          <a:xfrm>
            <a:off x="179512" y="4809349"/>
            <a:ext cx="1656184" cy="10801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1835696" y="4233285"/>
            <a:ext cx="7128792" cy="22322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>
                <a:solidFill>
                  <a:schemeClr val="tx1"/>
                </a:solidFill>
              </a:rPr>
              <a:t>Grupo de personas ordinarias que han sido llamados para formar algo absolutamente extraordinario</a:t>
            </a:r>
          </a:p>
          <a:p>
            <a:pPr algn="ctr"/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-2736812" y="242175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Llamado a ser esposa de Cristo, un pueblo!!!!</a:t>
            </a:r>
          </a:p>
        </p:txBody>
      </p:sp>
    </p:spTree>
    <p:extLst>
      <p:ext uri="{BB962C8B-B14F-4D97-AF65-F5344CB8AC3E}">
        <p14:creationId xmlns:p14="http://schemas.microsoft.com/office/powerpoint/2010/main" val="110098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iglesia?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3204864" y="31607"/>
            <a:ext cx="32048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Orgánica e institucional</a:t>
            </a:r>
          </a:p>
          <a:p>
            <a:endParaRPr lang="es-CL" dirty="0"/>
          </a:p>
          <a:p>
            <a:r>
              <a:rPr lang="es-CL" dirty="0"/>
              <a:t>Si tuviésemos que hablar del matrimonio</a:t>
            </a:r>
          </a:p>
          <a:p>
            <a:r>
              <a:rPr lang="es-CL" dirty="0"/>
              <a:t>de forma orgánica, hablaríamos de todas las</a:t>
            </a:r>
          </a:p>
          <a:p>
            <a:r>
              <a:rPr lang="es-CL" dirty="0"/>
              <a:t>cosas maravillosas que una pareja casada suele hacer:</a:t>
            </a:r>
          </a:p>
          <a:p>
            <a:r>
              <a:rPr lang="es-CL" dirty="0"/>
              <a:t>vivir juntos, construir un hogar, tener intimidad marital,</a:t>
            </a:r>
          </a:p>
          <a:p>
            <a:r>
              <a:rPr lang="es-CL" dirty="0"/>
              <a:t>tener hijos, compartir confidencias, y un largo etc.</a:t>
            </a:r>
          </a:p>
          <a:p>
            <a:r>
              <a:rPr lang="es-CL" dirty="0"/>
              <a:t>Estas son las actividades maravillosas que asociamos</a:t>
            </a:r>
          </a:p>
          <a:p>
            <a:r>
              <a:rPr lang="es-CL" dirty="0"/>
              <a:t>con la relación matrimonial.</a:t>
            </a:r>
          </a:p>
          <a:p>
            <a:r>
              <a:rPr lang="es-CL" dirty="0"/>
              <a:t>(relaciones)</a:t>
            </a:r>
          </a:p>
          <a:p>
            <a:r>
              <a:rPr lang="es-CL" dirty="0"/>
              <a:t>Por el contrario, hablar del matrimonio de forma</a:t>
            </a:r>
          </a:p>
          <a:p>
            <a:r>
              <a:rPr lang="es-CL" dirty="0"/>
              <a:t>institucional, es hablar de las cuestiones que nuestra</a:t>
            </a:r>
          </a:p>
          <a:p>
            <a:r>
              <a:rPr lang="es-CL" dirty="0"/>
              <a:t>cultura entiende cada vez menos y que está empezando</a:t>
            </a:r>
          </a:p>
          <a:p>
            <a:r>
              <a:rPr lang="es-CL" dirty="0"/>
              <a:t>a pasar por alto. (pacto)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7403"/>
              </p:ext>
            </p:extLst>
          </p:nvPr>
        </p:nvGraphicFramePr>
        <p:xfrm>
          <a:off x="179512" y="1628800"/>
          <a:ext cx="8856984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859845603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1192448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Lo que 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Base Bíblica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816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Organismo </a:t>
                      </a:r>
                    </a:p>
                    <a:p>
                      <a:pPr algn="ctr"/>
                      <a:r>
                        <a:rPr lang="es-CL" sz="2800" dirty="0"/>
                        <a:t>(Cuerpo de Cristo)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1 Corintios 12:12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407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Institución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Mateo 16:19;</a:t>
                      </a:r>
                      <a:r>
                        <a:rPr lang="es-CL" sz="2800" baseline="0" dirty="0"/>
                        <a:t> 18:18</a:t>
                      </a:r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54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Esposa de Cristo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Efesios 5:25-32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7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Columna y Baluarte</a:t>
                      </a:r>
                      <a:r>
                        <a:rPr lang="es-CL" sz="2800" baseline="0" dirty="0"/>
                        <a:t> de la Verdad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1 Timoteo</a:t>
                      </a:r>
                      <a:r>
                        <a:rPr lang="es-CL" sz="2800" baseline="0" dirty="0"/>
                        <a:t> 3:15</a:t>
                      </a:r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066291"/>
                  </a:ext>
                </a:extLst>
              </a:tr>
              <a:tr h="1112520">
                <a:tc gridSpan="2">
                  <a:txBody>
                    <a:bodyPr/>
                    <a:lstStyle/>
                    <a:p>
                      <a:pPr algn="just"/>
                      <a:r>
                        <a:rPr lang="es-CL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Iglesia es: Un rebaño de ovejas, pámpanos de la vid, una familia, un templo, el edificio de Dios, un pueblo, unos extranjeros y peregrinos, una nación santa real sacerdocio, la sal de la tierra, el Israel de Dios, etc.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9465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9468544" y="764704"/>
            <a:ext cx="2160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Reino Cristo</a:t>
            </a:r>
          </a:p>
          <a:p>
            <a:r>
              <a:rPr lang="es-CL" dirty="0"/>
              <a:t>Pablo Iglesia</a:t>
            </a:r>
          </a:p>
          <a:p>
            <a:endParaRPr lang="es-CL" dirty="0"/>
          </a:p>
          <a:p>
            <a:r>
              <a:rPr lang="es-CL" dirty="0"/>
              <a:t>Ejemplo casa blanca comunicador</a:t>
            </a:r>
          </a:p>
          <a:p>
            <a:endParaRPr lang="es-CL" dirty="0"/>
          </a:p>
          <a:p>
            <a:r>
              <a:rPr lang="es-CL" dirty="0"/>
              <a:t>Cada metáfora se pone en practica en la Iglesia Local </a:t>
            </a:r>
          </a:p>
          <a:p>
            <a:endParaRPr lang="es-CL" dirty="0"/>
          </a:p>
          <a:p>
            <a:r>
              <a:rPr lang="es-CL" dirty="0"/>
              <a:t>Desde fuera ejemplo criticar relación matrimonial cuando soy el esposo o la esposa.</a:t>
            </a:r>
          </a:p>
          <a:p>
            <a:endParaRPr lang="es-CL" dirty="0"/>
          </a:p>
          <a:p>
            <a:r>
              <a:rPr lang="es-CL" dirty="0"/>
              <a:t>Somos el complemento de Cristo </a:t>
            </a:r>
          </a:p>
        </p:txBody>
      </p:sp>
    </p:spTree>
    <p:extLst>
      <p:ext uri="{BB962C8B-B14F-4D97-AF65-F5344CB8AC3E}">
        <p14:creationId xmlns:p14="http://schemas.microsoft.com/office/powerpoint/2010/main" val="347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una iglesia local?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7504" y="4149080"/>
            <a:ext cx="8856984" cy="2505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07504" y="4088011"/>
            <a:ext cx="87849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/>
              <a:t>“La iglesia local es un grupo de cristianos que se reúne regularmente en el nombre de Jesús para confirmar y supervisar oficialmente la membresía mutua en Jesucristo y en su Reino a través de la predicación del evangelio y la práctica de los sacramentos” Jonathan Leeman</a:t>
            </a:r>
          </a:p>
        </p:txBody>
      </p:sp>
      <p:sp>
        <p:nvSpPr>
          <p:cNvPr id="6" name="Rectángulo: esquinas redondeadas 5"/>
          <p:cNvSpPr/>
          <p:nvPr/>
        </p:nvSpPr>
        <p:spPr>
          <a:xfrm>
            <a:off x="107504" y="1628800"/>
            <a:ext cx="8856984" cy="25202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4800" dirty="0">
                <a:solidFill>
                  <a:schemeClr val="tx1"/>
                </a:solidFill>
              </a:rPr>
              <a:t>IGLESIA </a:t>
            </a:r>
          </a:p>
          <a:p>
            <a:pPr algn="r"/>
            <a:r>
              <a:rPr lang="es-CL" sz="4800" dirty="0">
                <a:solidFill>
                  <a:schemeClr val="tx1"/>
                </a:solidFill>
              </a:rPr>
              <a:t>UNIVERSAL</a:t>
            </a:r>
          </a:p>
        </p:txBody>
      </p:sp>
      <p:sp>
        <p:nvSpPr>
          <p:cNvPr id="7" name="Elipse 6"/>
          <p:cNvSpPr/>
          <p:nvPr/>
        </p:nvSpPr>
        <p:spPr>
          <a:xfrm>
            <a:off x="180256" y="2431245"/>
            <a:ext cx="1512168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Iglesia Local </a:t>
            </a:r>
          </a:p>
        </p:txBody>
      </p:sp>
      <p:sp>
        <p:nvSpPr>
          <p:cNvPr id="8" name="Elipse 7"/>
          <p:cNvSpPr/>
          <p:nvPr/>
        </p:nvSpPr>
        <p:spPr>
          <a:xfrm>
            <a:off x="1692424" y="1662270"/>
            <a:ext cx="1512168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Iglesia Local </a:t>
            </a:r>
          </a:p>
        </p:txBody>
      </p:sp>
      <p:sp>
        <p:nvSpPr>
          <p:cNvPr id="9" name="Elipse 8"/>
          <p:cNvSpPr/>
          <p:nvPr/>
        </p:nvSpPr>
        <p:spPr>
          <a:xfrm>
            <a:off x="2986336" y="2527633"/>
            <a:ext cx="1512168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Iglesia Local </a:t>
            </a:r>
          </a:p>
        </p:txBody>
      </p:sp>
      <p:sp>
        <p:nvSpPr>
          <p:cNvPr id="10" name="Elipse 9"/>
          <p:cNvSpPr/>
          <p:nvPr/>
        </p:nvSpPr>
        <p:spPr>
          <a:xfrm>
            <a:off x="4355976" y="1710480"/>
            <a:ext cx="1512168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schemeClr val="tx1"/>
                </a:solidFill>
              </a:rPr>
              <a:t>Iglesia Local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-2990328" y="395075"/>
            <a:ext cx="2737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Somos todos … hermanos… </a:t>
            </a:r>
          </a:p>
          <a:p>
            <a:endParaRPr lang="es-CL" dirty="0"/>
          </a:p>
          <a:p>
            <a:r>
              <a:rPr lang="es-CL" dirty="0"/>
              <a:t>escribe</a:t>
            </a:r>
          </a:p>
          <a:p>
            <a:r>
              <a:rPr lang="es-CL" dirty="0"/>
              <a:t>Chuck </a:t>
            </a:r>
            <a:r>
              <a:rPr lang="es-CL" dirty="0" err="1"/>
              <a:t>Colson</a:t>
            </a:r>
            <a:r>
              <a:rPr lang="es-CL" dirty="0"/>
              <a:t>.</a:t>
            </a:r>
          </a:p>
          <a:p>
            <a:endParaRPr lang="es-CL" dirty="0"/>
          </a:p>
          <a:p>
            <a:r>
              <a:rPr lang="es-CL" dirty="0"/>
              <a:t> «Pero para cualquier cristiano que tenga</a:t>
            </a:r>
          </a:p>
          <a:p>
            <a:r>
              <a:rPr lang="es-CL" dirty="0"/>
              <a:t>que decidir en cuanto a este asunto, el no aferrarse a una</a:t>
            </a:r>
          </a:p>
          <a:p>
            <a:r>
              <a:rPr lang="es-CL" dirty="0"/>
              <a:t>iglesia en particular implica no obedecer a Cristo».</a:t>
            </a:r>
          </a:p>
        </p:txBody>
      </p:sp>
    </p:spTree>
    <p:extLst>
      <p:ext uri="{BB962C8B-B14F-4D97-AF65-F5344CB8AC3E}">
        <p14:creationId xmlns:p14="http://schemas.microsoft.com/office/powerpoint/2010/main" val="29018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 es el propósito de la iglesia?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2700808" y="1719071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No es la </a:t>
            </a:r>
            <a:r>
              <a:rPr lang="es-CL" dirty="0" err="1"/>
              <a:t>evangelizaciíon</a:t>
            </a:r>
            <a:r>
              <a:rPr lang="es-CL" dirty="0"/>
              <a:t>, no es le conocimiento, ni en la enseñanza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, </a:t>
            </a:r>
          </a:p>
          <a:p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79142" y="1551510"/>
            <a:ext cx="8784976" cy="16614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800" dirty="0">
                <a:solidFill>
                  <a:schemeClr val="tx1"/>
                </a:solidFill>
              </a:rPr>
              <a:t>Efesios  1:4-14</a:t>
            </a:r>
          </a:p>
        </p:txBody>
      </p:sp>
      <p:sp>
        <p:nvSpPr>
          <p:cNvPr id="6" name="Flecha: hacia abajo 5"/>
          <p:cNvSpPr/>
          <p:nvPr/>
        </p:nvSpPr>
        <p:spPr>
          <a:xfrm>
            <a:off x="3923928" y="3212976"/>
            <a:ext cx="936474" cy="93610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179142" y="4164996"/>
            <a:ext cx="8784976" cy="120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000" dirty="0"/>
              <a:t>Dar Alabanza y Gloria a él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468544" y="1551510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cruz puso de manifiesto un aspecto de la gloria de Dios que el universo en toda su grandeza no había sido capaz de manifestar Miguel </a:t>
            </a:r>
            <a:r>
              <a:rPr lang="es-CL" dirty="0" err="1"/>
              <a:t>nuñez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179142" y="5368696"/>
            <a:ext cx="4213023" cy="1300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5400" dirty="0">
                <a:solidFill>
                  <a:schemeClr val="tx1"/>
                </a:solidFill>
              </a:rPr>
              <a:t>Isaías 43:7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392165" y="5368696"/>
            <a:ext cx="4571953" cy="1300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>
                <a:solidFill>
                  <a:schemeClr val="tx1"/>
                </a:solidFill>
              </a:rPr>
              <a:t>Salmo 19:1</a:t>
            </a:r>
          </a:p>
        </p:txBody>
      </p:sp>
    </p:spTree>
    <p:extLst>
      <p:ext uri="{BB962C8B-B14F-4D97-AF65-F5344CB8AC3E}">
        <p14:creationId xmlns:p14="http://schemas.microsoft.com/office/powerpoint/2010/main" val="124529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 es el propósito de la iglesia?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36843"/>
              </p:ext>
            </p:extLst>
          </p:nvPr>
        </p:nvGraphicFramePr>
        <p:xfrm>
          <a:off x="179512" y="1628800"/>
          <a:ext cx="8784976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120033791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74652943"/>
                    </a:ext>
                  </a:extLst>
                </a:gridCol>
              </a:tblGrid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Propósitos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Base Bíblica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13888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Dar a conocer la sabiduría de 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Efesios 3:10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53259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Anunciar las virtudes de 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1 Pedro 2:9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427957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A</a:t>
                      </a:r>
                      <a:r>
                        <a:rPr lang="es-CL" sz="2300" baseline="0" dirty="0"/>
                        <a:t> la</a:t>
                      </a:r>
                      <a:r>
                        <a:rPr lang="es-CL" sz="2300" dirty="0"/>
                        <a:t> Santidad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2</a:t>
                      </a:r>
                      <a:r>
                        <a:rPr lang="es-CL" sz="2300" baseline="0" dirty="0"/>
                        <a:t> Timoteo 1:9; Efesios 5:25-27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1746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Anuncia las</a:t>
                      </a:r>
                      <a:r>
                        <a:rPr lang="es-CL" sz="2300" baseline="0" dirty="0"/>
                        <a:t> buenas nuevas 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Hechos 4:20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87183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Agente</a:t>
                      </a:r>
                      <a:r>
                        <a:rPr lang="es-CL" sz="2300" baseline="0" dirty="0"/>
                        <a:t> de verdad en un sociedad relativa</a:t>
                      </a:r>
                      <a:endParaRPr lang="es-CL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1 Timoteo 3:15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49122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Agente de gracia en el mundo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2 Corintios</a:t>
                      </a:r>
                      <a:r>
                        <a:rPr lang="es-CL" sz="2300" baseline="0" dirty="0"/>
                        <a:t> 5:18-19</a:t>
                      </a:r>
                      <a:endParaRPr lang="es-CL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547524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Hacer discípulos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300" dirty="0"/>
                        <a:t>Mateo 28:19-20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2671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-2412776" y="980728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Santificación es un proyecto de comunidad</a:t>
            </a:r>
          </a:p>
          <a:p>
            <a:endParaRPr lang="es-CL" dirty="0"/>
          </a:p>
          <a:p>
            <a:r>
              <a:rPr lang="es-CL" dirty="0"/>
              <a:t>Nadie lo puede hacer lejos de la Iglesia.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9512" y="5865520"/>
            <a:ext cx="8784976" cy="80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Motor de la Iglesia: el Evangelio y la Gloria de Dios (Juan 12:27-28; 1 Corintios 10:31)</a:t>
            </a:r>
          </a:p>
        </p:txBody>
      </p:sp>
    </p:spTree>
    <p:extLst>
      <p:ext uri="{BB962C8B-B14F-4D97-AF65-F5344CB8AC3E}">
        <p14:creationId xmlns:p14="http://schemas.microsoft.com/office/powerpoint/2010/main" val="294137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unos a los otros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55314"/>
              </p:ext>
            </p:extLst>
          </p:nvPr>
        </p:nvGraphicFramePr>
        <p:xfrm>
          <a:off x="107504" y="1628800"/>
          <a:ext cx="8856984" cy="512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777015925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3280068889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Mandato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Texto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7368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Amaos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Romanos 12:10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81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Prefiéranse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Romanos 12:10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6472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Recibíos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Romanos 15:7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44107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Amonestaos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Romanos</a:t>
                      </a:r>
                      <a:r>
                        <a:rPr lang="es-CL" baseline="0" dirty="0"/>
                        <a:t> 15:14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693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Saludaos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Romanos 16:16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719399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Servíos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Gálatas 5:13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855031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Alentaos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 Tesalonicenses 4:18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13498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Exhortaos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Hebreos 3:13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867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No mintáis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Colosenses 3:9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357595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Hospedaos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 Pedro 4:9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15194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-2628800" y="1625585"/>
            <a:ext cx="23762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Edificación del cuerpo</a:t>
            </a:r>
          </a:p>
          <a:p>
            <a:r>
              <a:rPr lang="es-CL" dirty="0"/>
              <a:t>Verdad en amor </a:t>
            </a:r>
          </a:p>
          <a:p>
            <a:r>
              <a:rPr lang="es-CL" dirty="0" err="1"/>
              <a:t>Cuabdo</a:t>
            </a:r>
            <a:r>
              <a:rPr lang="es-CL" dirty="0"/>
              <a:t> alguien visita amonesta sirve la iglesia lo hace.. </a:t>
            </a:r>
          </a:p>
          <a:p>
            <a:endParaRPr lang="es-CL" dirty="0"/>
          </a:p>
          <a:p>
            <a:r>
              <a:rPr lang="es-CL" dirty="0"/>
              <a:t>Dones…. 1 Corintios 12:12</a:t>
            </a:r>
          </a:p>
          <a:p>
            <a:r>
              <a:rPr lang="es-CL" dirty="0"/>
              <a:t>Dispensables e indispensables…. </a:t>
            </a:r>
          </a:p>
          <a:p>
            <a:endParaRPr lang="es-CL" dirty="0"/>
          </a:p>
          <a:p>
            <a:r>
              <a:rPr lang="es-CL" dirty="0"/>
              <a:t>1 corintios 7:7</a:t>
            </a:r>
          </a:p>
          <a:p>
            <a:r>
              <a:rPr lang="es-CL" dirty="0"/>
              <a:t>Efesios 4:7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396536" y="2060848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Aparte de lo que tiene que ver con las responsabilidades de membresía.. ojo</a:t>
            </a:r>
          </a:p>
        </p:txBody>
      </p:sp>
    </p:spTree>
    <p:extLst>
      <p:ext uri="{BB962C8B-B14F-4D97-AF65-F5344CB8AC3E}">
        <p14:creationId xmlns:p14="http://schemas.microsoft.com/office/powerpoint/2010/main" val="341322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5809</TotalTime>
  <Words>1130</Words>
  <Application>Microsoft Office PowerPoint</Application>
  <PresentationFormat>Presentación en pantalla (4:3)</PresentationFormat>
  <Paragraphs>179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Franklin Gothic Medium</vt:lpstr>
      <vt:lpstr>Wingdings</vt:lpstr>
      <vt:lpstr>Wingdings 2</vt:lpstr>
      <vt:lpstr>Cuadrícula</vt:lpstr>
      <vt:lpstr>La Iglesia:   agente de gracia y verdad</vt:lpstr>
      <vt:lpstr>Recapitulando clase anterior </vt:lpstr>
      <vt:lpstr>Confesión de fe 1689 cap.26</vt:lpstr>
      <vt:lpstr>¿Qué es la Iglesia? </vt:lpstr>
      <vt:lpstr>¿Qué es la iglesia?</vt:lpstr>
      <vt:lpstr>¿Qué es una iglesia local?</vt:lpstr>
      <vt:lpstr>¿Cuál es el propósito de la iglesia?</vt:lpstr>
      <vt:lpstr>¿Cuál es el propósito de la iglesia?</vt:lpstr>
      <vt:lpstr>Los unos a los otros</vt:lpstr>
      <vt:lpstr>Características de la iglesia sirviendo a la iglesia</vt:lpstr>
      <vt:lpstr>Autoexaminación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Atributos de dios   dios es amor</dc:title>
  <dc:creator>chuly</dc:creator>
  <cp:lastModifiedBy>Pablo</cp:lastModifiedBy>
  <cp:revision>479</cp:revision>
  <dcterms:created xsi:type="dcterms:W3CDTF">2015-12-18T23:23:47Z</dcterms:created>
  <dcterms:modified xsi:type="dcterms:W3CDTF">2016-10-09T13:57:29Z</dcterms:modified>
</cp:coreProperties>
</file>