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60" r:id="rId5"/>
    <p:sldId id="263" r:id="rId6"/>
    <p:sldId id="267" r:id="rId7"/>
    <p:sldId id="264" r:id="rId8"/>
    <p:sldId id="271" r:id="rId9"/>
    <p:sldId id="259" r:id="rId10"/>
    <p:sldId id="269" r:id="rId11"/>
    <p:sldId id="270" r:id="rId12"/>
    <p:sldId id="268" r:id="rId13"/>
    <p:sldId id="266" r:id="rId14"/>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89CCD7-DD4B-45E9-A77C-63B6B3EEAD87}" type="doc">
      <dgm:prSet loTypeId="urn:microsoft.com/office/officeart/2005/8/layout/chevron2" loCatId="process" qsTypeId="urn:microsoft.com/office/officeart/2005/8/quickstyle/simple1" qsCatId="simple" csTypeId="urn:microsoft.com/office/officeart/2005/8/colors/colorful3" csCatId="colorful" phldr="1"/>
      <dgm:spPr/>
      <dgm:t>
        <a:bodyPr/>
        <a:lstStyle/>
        <a:p>
          <a:endParaRPr lang="es-ES"/>
        </a:p>
      </dgm:t>
    </dgm:pt>
    <dgm:pt modelId="{48170446-02FC-4307-8C7D-D1790C625A5A}">
      <dgm:prSet phldrT="[Texto]"/>
      <dgm:spPr/>
      <dgm:t>
        <a:bodyPr/>
        <a:lstStyle/>
        <a:p>
          <a:r>
            <a:rPr lang="es-ES" dirty="0"/>
            <a:t>¿Qué es la Iglesia? </a:t>
          </a:r>
        </a:p>
      </dgm:t>
    </dgm:pt>
    <dgm:pt modelId="{8D235241-1C48-49E9-B05B-F8D8DF83A74C}" type="parTrans" cxnId="{2E12D16B-5CF1-4F6D-9D0F-E51E40123E9A}">
      <dgm:prSet/>
      <dgm:spPr/>
      <dgm:t>
        <a:bodyPr/>
        <a:lstStyle/>
        <a:p>
          <a:endParaRPr lang="es-ES"/>
        </a:p>
      </dgm:t>
    </dgm:pt>
    <dgm:pt modelId="{B00429AE-088F-4464-9582-051384DE0051}" type="sibTrans" cxnId="{2E12D16B-5CF1-4F6D-9D0F-E51E40123E9A}">
      <dgm:prSet/>
      <dgm:spPr/>
      <dgm:t>
        <a:bodyPr/>
        <a:lstStyle/>
        <a:p>
          <a:endParaRPr lang="es-ES"/>
        </a:p>
      </dgm:t>
    </dgm:pt>
    <dgm:pt modelId="{9D31DC27-A8C8-4713-B0EF-9FAB31CF1178}">
      <dgm:prSet phldrT="[Texto]"/>
      <dgm:spPr/>
      <dgm:t>
        <a:bodyPr/>
        <a:lstStyle/>
        <a:p>
          <a:r>
            <a:rPr lang="es-CL" dirty="0"/>
            <a:t>Grupo de personas redimidas por Cristo y unidas a él individualmente. Que por esa unión están unidas a otras personas con un vínculo misterioso e indisoluble </a:t>
          </a:r>
          <a:endParaRPr lang="es-ES" dirty="0"/>
        </a:p>
      </dgm:t>
    </dgm:pt>
    <dgm:pt modelId="{819EDA59-6C81-41A3-A89C-47685EF3A8B3}" type="parTrans" cxnId="{1C0B1618-C8DC-48CA-89CC-F055E0B656EC}">
      <dgm:prSet/>
      <dgm:spPr/>
      <dgm:t>
        <a:bodyPr/>
        <a:lstStyle/>
        <a:p>
          <a:endParaRPr lang="es-ES"/>
        </a:p>
      </dgm:t>
    </dgm:pt>
    <dgm:pt modelId="{3C099785-C0A4-4B79-8DCB-4E5D191344FD}" type="sibTrans" cxnId="{1C0B1618-C8DC-48CA-89CC-F055E0B656EC}">
      <dgm:prSet/>
      <dgm:spPr/>
      <dgm:t>
        <a:bodyPr/>
        <a:lstStyle/>
        <a:p>
          <a:endParaRPr lang="es-ES"/>
        </a:p>
      </dgm:t>
    </dgm:pt>
    <dgm:pt modelId="{650875A9-32FA-41D3-A3EB-01D033E42D95}">
      <dgm:prSet phldrT="[Texto]"/>
      <dgm:spPr/>
      <dgm:t>
        <a:bodyPr/>
        <a:lstStyle/>
        <a:p>
          <a:r>
            <a:rPr lang="es-ES" dirty="0"/>
            <a:t>¿Que es la Iglesia Local?</a:t>
          </a:r>
        </a:p>
      </dgm:t>
    </dgm:pt>
    <dgm:pt modelId="{01EB6664-47A4-4DE2-83B1-FCD28550FE7D}" type="parTrans" cxnId="{6F12BEC5-9BA0-4AD9-81AC-A801DF7C3C88}">
      <dgm:prSet/>
      <dgm:spPr/>
      <dgm:t>
        <a:bodyPr/>
        <a:lstStyle/>
        <a:p>
          <a:endParaRPr lang="es-ES"/>
        </a:p>
      </dgm:t>
    </dgm:pt>
    <dgm:pt modelId="{26C93DDB-7AC0-45B7-A41F-BC0D61EF0DD1}" type="sibTrans" cxnId="{6F12BEC5-9BA0-4AD9-81AC-A801DF7C3C88}">
      <dgm:prSet/>
      <dgm:spPr/>
      <dgm:t>
        <a:bodyPr/>
        <a:lstStyle/>
        <a:p>
          <a:endParaRPr lang="es-ES"/>
        </a:p>
      </dgm:t>
    </dgm:pt>
    <dgm:pt modelId="{313401CA-CA0A-4747-A442-AE1B09A16334}">
      <dgm:prSet phldrT="[Texto]" custT="1"/>
      <dgm:spPr/>
      <dgm:t>
        <a:bodyPr/>
        <a:lstStyle/>
        <a:p>
          <a:r>
            <a:rPr lang="es-CL" sz="2000" dirty="0"/>
            <a:t>“La iglesia local es un grupo de cristianos que se reúne regularmente en el nombre de Jesús para confirmar y supervisar oficialmente la membresía mutua en Jesucristo y en su Reino a través de la predicación del evangelio y la práctica de los sacramentos” Jonathan Leeman</a:t>
          </a:r>
          <a:endParaRPr lang="es-ES" sz="2000" dirty="0"/>
        </a:p>
      </dgm:t>
    </dgm:pt>
    <dgm:pt modelId="{0D2891AC-386E-450E-B2E1-C3A706598451}" type="parTrans" cxnId="{B87691BC-904B-4CEF-9532-CB506AEEAC41}">
      <dgm:prSet/>
      <dgm:spPr/>
      <dgm:t>
        <a:bodyPr/>
        <a:lstStyle/>
        <a:p>
          <a:endParaRPr lang="es-ES"/>
        </a:p>
      </dgm:t>
    </dgm:pt>
    <dgm:pt modelId="{40719CA9-B15D-48ED-899A-92BC28A2AB6A}" type="sibTrans" cxnId="{B87691BC-904B-4CEF-9532-CB506AEEAC41}">
      <dgm:prSet/>
      <dgm:spPr/>
      <dgm:t>
        <a:bodyPr/>
        <a:lstStyle/>
        <a:p>
          <a:endParaRPr lang="es-ES"/>
        </a:p>
      </dgm:t>
    </dgm:pt>
    <dgm:pt modelId="{B42F329B-ECE7-4EAD-B07F-29F3CDC97BE0}" type="pres">
      <dgm:prSet presAssocID="{2B89CCD7-DD4B-45E9-A77C-63B6B3EEAD87}" presName="linearFlow" presStyleCnt="0">
        <dgm:presLayoutVars>
          <dgm:dir/>
          <dgm:animLvl val="lvl"/>
          <dgm:resizeHandles val="exact"/>
        </dgm:presLayoutVars>
      </dgm:prSet>
      <dgm:spPr/>
    </dgm:pt>
    <dgm:pt modelId="{D3F1563A-ADB9-4C58-8752-E6D81E6E2C7B}" type="pres">
      <dgm:prSet presAssocID="{48170446-02FC-4307-8C7D-D1790C625A5A}" presName="composite" presStyleCnt="0"/>
      <dgm:spPr/>
    </dgm:pt>
    <dgm:pt modelId="{5AFBC0C5-A1C5-4D94-81E8-2A955318ADCF}" type="pres">
      <dgm:prSet presAssocID="{48170446-02FC-4307-8C7D-D1790C625A5A}" presName="parentText" presStyleLbl="alignNode1" presStyleIdx="0" presStyleCnt="2">
        <dgm:presLayoutVars>
          <dgm:chMax val="1"/>
          <dgm:bulletEnabled val="1"/>
        </dgm:presLayoutVars>
      </dgm:prSet>
      <dgm:spPr/>
    </dgm:pt>
    <dgm:pt modelId="{86EAD873-100F-43D6-9C28-D9B90BEA5E22}" type="pres">
      <dgm:prSet presAssocID="{48170446-02FC-4307-8C7D-D1790C625A5A}" presName="descendantText" presStyleLbl="alignAcc1" presStyleIdx="0" presStyleCnt="2">
        <dgm:presLayoutVars>
          <dgm:bulletEnabled val="1"/>
        </dgm:presLayoutVars>
      </dgm:prSet>
      <dgm:spPr/>
    </dgm:pt>
    <dgm:pt modelId="{7C1275C5-A85B-462B-B449-487C2A16E71C}" type="pres">
      <dgm:prSet presAssocID="{B00429AE-088F-4464-9582-051384DE0051}" presName="sp" presStyleCnt="0"/>
      <dgm:spPr/>
    </dgm:pt>
    <dgm:pt modelId="{90DF5BF7-6FB6-4F08-9AA7-6B4D02C71951}" type="pres">
      <dgm:prSet presAssocID="{650875A9-32FA-41D3-A3EB-01D033E42D95}" presName="composite" presStyleCnt="0"/>
      <dgm:spPr/>
    </dgm:pt>
    <dgm:pt modelId="{BA6BE376-0AE1-4112-9464-49A9E832B302}" type="pres">
      <dgm:prSet presAssocID="{650875A9-32FA-41D3-A3EB-01D033E42D95}" presName="parentText" presStyleLbl="alignNode1" presStyleIdx="1" presStyleCnt="2">
        <dgm:presLayoutVars>
          <dgm:chMax val="1"/>
          <dgm:bulletEnabled val="1"/>
        </dgm:presLayoutVars>
      </dgm:prSet>
      <dgm:spPr/>
    </dgm:pt>
    <dgm:pt modelId="{528084CB-9870-4063-A5B8-33D66600CC2B}" type="pres">
      <dgm:prSet presAssocID="{650875A9-32FA-41D3-A3EB-01D033E42D95}" presName="descendantText" presStyleLbl="alignAcc1" presStyleIdx="1" presStyleCnt="2">
        <dgm:presLayoutVars>
          <dgm:bulletEnabled val="1"/>
        </dgm:presLayoutVars>
      </dgm:prSet>
      <dgm:spPr/>
    </dgm:pt>
  </dgm:ptLst>
  <dgm:cxnLst>
    <dgm:cxn modelId="{9833AF82-A4AE-47E6-B897-B769EB70FA02}" type="presOf" srcId="{313401CA-CA0A-4747-A442-AE1B09A16334}" destId="{528084CB-9870-4063-A5B8-33D66600CC2B}" srcOrd="0" destOrd="0" presId="urn:microsoft.com/office/officeart/2005/8/layout/chevron2"/>
    <dgm:cxn modelId="{1C0B1618-C8DC-48CA-89CC-F055E0B656EC}" srcId="{48170446-02FC-4307-8C7D-D1790C625A5A}" destId="{9D31DC27-A8C8-4713-B0EF-9FAB31CF1178}" srcOrd="0" destOrd="0" parTransId="{819EDA59-6C81-41A3-A89C-47685EF3A8B3}" sibTransId="{3C099785-C0A4-4B79-8DCB-4E5D191344FD}"/>
    <dgm:cxn modelId="{B87691BC-904B-4CEF-9532-CB506AEEAC41}" srcId="{650875A9-32FA-41D3-A3EB-01D033E42D95}" destId="{313401CA-CA0A-4747-A442-AE1B09A16334}" srcOrd="0" destOrd="0" parTransId="{0D2891AC-386E-450E-B2E1-C3A706598451}" sibTransId="{40719CA9-B15D-48ED-899A-92BC28A2AB6A}"/>
    <dgm:cxn modelId="{4BCA6745-5633-410F-A865-33F3C24CE95A}" type="presOf" srcId="{9D31DC27-A8C8-4713-B0EF-9FAB31CF1178}" destId="{86EAD873-100F-43D6-9C28-D9B90BEA5E22}" srcOrd="0" destOrd="0" presId="urn:microsoft.com/office/officeart/2005/8/layout/chevron2"/>
    <dgm:cxn modelId="{62919A73-FEB5-48AF-905F-A0477358CC72}" type="presOf" srcId="{48170446-02FC-4307-8C7D-D1790C625A5A}" destId="{5AFBC0C5-A1C5-4D94-81E8-2A955318ADCF}" srcOrd="0" destOrd="0" presId="urn:microsoft.com/office/officeart/2005/8/layout/chevron2"/>
    <dgm:cxn modelId="{6F12BEC5-9BA0-4AD9-81AC-A801DF7C3C88}" srcId="{2B89CCD7-DD4B-45E9-A77C-63B6B3EEAD87}" destId="{650875A9-32FA-41D3-A3EB-01D033E42D95}" srcOrd="1" destOrd="0" parTransId="{01EB6664-47A4-4DE2-83B1-FCD28550FE7D}" sibTransId="{26C93DDB-7AC0-45B7-A41F-BC0D61EF0DD1}"/>
    <dgm:cxn modelId="{524C6196-2432-4AEA-B09D-DD1906D9B84F}" type="presOf" srcId="{650875A9-32FA-41D3-A3EB-01D033E42D95}" destId="{BA6BE376-0AE1-4112-9464-49A9E832B302}" srcOrd="0" destOrd="0" presId="urn:microsoft.com/office/officeart/2005/8/layout/chevron2"/>
    <dgm:cxn modelId="{91581A50-89E6-482E-BDE4-73ED6CF1477C}" type="presOf" srcId="{2B89CCD7-DD4B-45E9-A77C-63B6B3EEAD87}" destId="{B42F329B-ECE7-4EAD-B07F-29F3CDC97BE0}" srcOrd="0" destOrd="0" presId="urn:microsoft.com/office/officeart/2005/8/layout/chevron2"/>
    <dgm:cxn modelId="{2E12D16B-5CF1-4F6D-9D0F-E51E40123E9A}" srcId="{2B89CCD7-DD4B-45E9-A77C-63B6B3EEAD87}" destId="{48170446-02FC-4307-8C7D-D1790C625A5A}" srcOrd="0" destOrd="0" parTransId="{8D235241-1C48-49E9-B05B-F8D8DF83A74C}" sibTransId="{B00429AE-088F-4464-9582-051384DE0051}"/>
    <dgm:cxn modelId="{C1E44DB6-02AC-431F-8E3F-6FA565EE327D}" type="presParOf" srcId="{B42F329B-ECE7-4EAD-B07F-29F3CDC97BE0}" destId="{D3F1563A-ADB9-4C58-8752-E6D81E6E2C7B}" srcOrd="0" destOrd="0" presId="urn:microsoft.com/office/officeart/2005/8/layout/chevron2"/>
    <dgm:cxn modelId="{D35452C9-45ED-4097-B427-FBCD72B886F3}" type="presParOf" srcId="{D3F1563A-ADB9-4C58-8752-E6D81E6E2C7B}" destId="{5AFBC0C5-A1C5-4D94-81E8-2A955318ADCF}" srcOrd="0" destOrd="0" presId="urn:microsoft.com/office/officeart/2005/8/layout/chevron2"/>
    <dgm:cxn modelId="{326B4135-B232-4587-9AC6-636AA70626D2}" type="presParOf" srcId="{D3F1563A-ADB9-4C58-8752-E6D81E6E2C7B}" destId="{86EAD873-100F-43D6-9C28-D9B90BEA5E22}" srcOrd="1" destOrd="0" presId="urn:microsoft.com/office/officeart/2005/8/layout/chevron2"/>
    <dgm:cxn modelId="{9DA73D4B-5FFF-4748-A383-25434982846E}" type="presParOf" srcId="{B42F329B-ECE7-4EAD-B07F-29F3CDC97BE0}" destId="{7C1275C5-A85B-462B-B449-487C2A16E71C}" srcOrd="1" destOrd="0" presId="urn:microsoft.com/office/officeart/2005/8/layout/chevron2"/>
    <dgm:cxn modelId="{C3B6481F-7B18-4F03-9A81-3459EE7F7E73}" type="presParOf" srcId="{B42F329B-ECE7-4EAD-B07F-29F3CDC97BE0}" destId="{90DF5BF7-6FB6-4F08-9AA7-6B4D02C71951}" srcOrd="2" destOrd="0" presId="urn:microsoft.com/office/officeart/2005/8/layout/chevron2"/>
    <dgm:cxn modelId="{042612FC-5C00-467D-A7AC-22E2EE5C844D}" type="presParOf" srcId="{90DF5BF7-6FB6-4F08-9AA7-6B4D02C71951}" destId="{BA6BE376-0AE1-4112-9464-49A9E832B302}" srcOrd="0" destOrd="0" presId="urn:microsoft.com/office/officeart/2005/8/layout/chevron2"/>
    <dgm:cxn modelId="{8AA1546A-2798-444D-BC53-714717B2B594}" type="presParOf" srcId="{90DF5BF7-6FB6-4F08-9AA7-6B4D02C71951}" destId="{528084CB-9870-4063-A5B8-33D66600CC2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047E71-75F2-4D06-9E2B-9094EC30EB92}" type="doc">
      <dgm:prSet loTypeId="urn:microsoft.com/office/officeart/2005/8/layout/chevron2" loCatId="list" qsTypeId="urn:microsoft.com/office/officeart/2005/8/quickstyle/simple1" qsCatId="simple" csTypeId="urn:microsoft.com/office/officeart/2005/8/colors/colorful3" csCatId="colorful" phldr="1"/>
      <dgm:spPr/>
      <dgm:t>
        <a:bodyPr/>
        <a:lstStyle/>
        <a:p>
          <a:endParaRPr lang="es-ES"/>
        </a:p>
      </dgm:t>
    </dgm:pt>
    <dgm:pt modelId="{DE1000BB-8BA8-49C4-9DA3-4F81E6C64756}">
      <dgm:prSet phldrT="[Texto]"/>
      <dgm:spPr/>
      <dgm:t>
        <a:bodyPr/>
        <a:lstStyle/>
        <a:p>
          <a:r>
            <a:rPr lang="es-ES" dirty="0"/>
            <a:t>¿Cuál es el propósito de la Iglesia?</a:t>
          </a:r>
        </a:p>
      </dgm:t>
    </dgm:pt>
    <dgm:pt modelId="{842632BC-5328-4174-BC1A-3A0A80F15899}" type="parTrans" cxnId="{119E81E5-1B05-440B-B6AE-E5FE4084AE9F}">
      <dgm:prSet/>
      <dgm:spPr/>
      <dgm:t>
        <a:bodyPr/>
        <a:lstStyle/>
        <a:p>
          <a:endParaRPr lang="es-ES"/>
        </a:p>
      </dgm:t>
    </dgm:pt>
    <dgm:pt modelId="{65432BC5-666A-4ADD-80A4-348DD460C25C}" type="sibTrans" cxnId="{119E81E5-1B05-440B-B6AE-E5FE4084AE9F}">
      <dgm:prSet/>
      <dgm:spPr/>
      <dgm:t>
        <a:bodyPr/>
        <a:lstStyle/>
        <a:p>
          <a:endParaRPr lang="es-ES"/>
        </a:p>
      </dgm:t>
    </dgm:pt>
    <dgm:pt modelId="{DD1D6481-45C7-484B-9199-62A73A496269}">
      <dgm:prSet phldrT="[Texto]"/>
      <dgm:spPr/>
      <dgm:t>
        <a:bodyPr/>
        <a:lstStyle/>
        <a:p>
          <a:r>
            <a:rPr lang="es-ES" dirty="0"/>
            <a:t>Dar alabanza y gloria a Dios (Efesios 1:4-14)</a:t>
          </a:r>
        </a:p>
      </dgm:t>
    </dgm:pt>
    <dgm:pt modelId="{4C0C9BC7-E811-4EB2-9684-849F4E18E213}" type="parTrans" cxnId="{EC3AD73D-5CF3-4234-AE19-108E50A6B3DE}">
      <dgm:prSet/>
      <dgm:spPr/>
      <dgm:t>
        <a:bodyPr/>
        <a:lstStyle/>
        <a:p>
          <a:endParaRPr lang="es-ES"/>
        </a:p>
      </dgm:t>
    </dgm:pt>
    <dgm:pt modelId="{1ECDB3F9-F247-4FC0-94C1-2E42AF8E08A2}" type="sibTrans" cxnId="{EC3AD73D-5CF3-4234-AE19-108E50A6B3DE}">
      <dgm:prSet/>
      <dgm:spPr/>
      <dgm:t>
        <a:bodyPr/>
        <a:lstStyle/>
        <a:p>
          <a:endParaRPr lang="es-ES"/>
        </a:p>
      </dgm:t>
    </dgm:pt>
    <dgm:pt modelId="{D6E43C80-E1DD-4EE4-97A8-7ECE40C9C9A9}">
      <dgm:prSet phldrT="[Texto]"/>
      <dgm:spPr/>
      <dgm:t>
        <a:bodyPr/>
        <a:lstStyle/>
        <a:p>
          <a:r>
            <a:rPr lang="es-ES" dirty="0"/>
            <a:t>Los unos a los otros</a:t>
          </a:r>
        </a:p>
      </dgm:t>
    </dgm:pt>
    <dgm:pt modelId="{BF6D3595-3961-4668-9548-F169392657B6}" type="parTrans" cxnId="{14055DCA-F82F-4BC3-9BEC-3914593C6BF1}">
      <dgm:prSet/>
      <dgm:spPr/>
      <dgm:t>
        <a:bodyPr/>
        <a:lstStyle/>
        <a:p>
          <a:endParaRPr lang="es-ES"/>
        </a:p>
      </dgm:t>
    </dgm:pt>
    <dgm:pt modelId="{265C3680-1EF5-4D23-9259-C2DCC7DA6AC3}" type="sibTrans" cxnId="{14055DCA-F82F-4BC3-9BEC-3914593C6BF1}">
      <dgm:prSet/>
      <dgm:spPr/>
      <dgm:t>
        <a:bodyPr/>
        <a:lstStyle/>
        <a:p>
          <a:endParaRPr lang="es-ES"/>
        </a:p>
      </dgm:t>
    </dgm:pt>
    <dgm:pt modelId="{95C27BE7-1300-468F-A2DF-29353A9D2DD8}">
      <dgm:prSet phldrT="[Texto]"/>
      <dgm:spPr/>
      <dgm:t>
        <a:bodyPr/>
        <a:lstStyle/>
        <a:p>
          <a:r>
            <a:rPr lang="es-ES" dirty="0"/>
            <a:t>Amaos, prefiéranse, amonestaos, alentaos, servíos, recíbanse, etc. </a:t>
          </a:r>
        </a:p>
      </dgm:t>
    </dgm:pt>
    <dgm:pt modelId="{CC20F85C-F9D6-4AE4-9E16-3211BD22175F}" type="parTrans" cxnId="{B3F2A332-FBF6-4DF7-B9D6-3CDBDCFC50F6}">
      <dgm:prSet/>
      <dgm:spPr/>
      <dgm:t>
        <a:bodyPr/>
        <a:lstStyle/>
        <a:p>
          <a:endParaRPr lang="es-ES"/>
        </a:p>
      </dgm:t>
    </dgm:pt>
    <dgm:pt modelId="{EC55B27B-4337-4435-AFAD-3232E13FBCA0}" type="sibTrans" cxnId="{B3F2A332-FBF6-4DF7-B9D6-3CDBDCFC50F6}">
      <dgm:prSet/>
      <dgm:spPr/>
      <dgm:t>
        <a:bodyPr/>
        <a:lstStyle/>
        <a:p>
          <a:endParaRPr lang="es-ES"/>
        </a:p>
      </dgm:t>
    </dgm:pt>
    <dgm:pt modelId="{D1362DCC-7C76-4EA8-AE29-8003FB87F73D}">
      <dgm:prSet phldrT="[Texto]"/>
      <dgm:spPr/>
      <dgm:t>
        <a:bodyPr/>
        <a:lstStyle/>
        <a:p>
          <a:r>
            <a:rPr lang="es-ES" dirty="0"/>
            <a:t>Características de la Iglesia </a:t>
          </a:r>
        </a:p>
      </dgm:t>
    </dgm:pt>
    <dgm:pt modelId="{023D2054-524E-4080-BB99-0EAA7FA01C01}" type="parTrans" cxnId="{78E092C6-9390-41BD-8839-7536932A996B}">
      <dgm:prSet/>
      <dgm:spPr/>
      <dgm:t>
        <a:bodyPr/>
        <a:lstStyle/>
        <a:p>
          <a:endParaRPr lang="es-ES"/>
        </a:p>
      </dgm:t>
    </dgm:pt>
    <dgm:pt modelId="{8B3D5379-CE21-4FF5-8FE4-08F45E884992}" type="sibTrans" cxnId="{78E092C6-9390-41BD-8839-7536932A996B}">
      <dgm:prSet/>
      <dgm:spPr/>
      <dgm:t>
        <a:bodyPr/>
        <a:lstStyle/>
        <a:p>
          <a:endParaRPr lang="es-ES"/>
        </a:p>
      </dgm:t>
    </dgm:pt>
    <dgm:pt modelId="{7069B1C7-99B9-4B6F-864A-205AACB7D4F8}">
      <dgm:prSet phldrT="[Texto]"/>
      <dgm:spPr/>
      <dgm:t>
        <a:bodyPr/>
        <a:lstStyle/>
        <a:p>
          <a:r>
            <a:rPr lang="es-ES" dirty="0"/>
            <a:t>Persevera en la doctrina, en la comunión y sacramentos. Oraban, eran llenos del E.S, hablaban la Palabra, eran sencillos, estaban unidos, tenían gracia abundante y tenían todo en común. </a:t>
          </a:r>
        </a:p>
      </dgm:t>
    </dgm:pt>
    <dgm:pt modelId="{2417C7BC-9D15-4AB5-82B0-E9D14E32B679}" type="parTrans" cxnId="{71E7BCA7-D911-4CC5-835A-FB267082EE53}">
      <dgm:prSet/>
      <dgm:spPr/>
      <dgm:t>
        <a:bodyPr/>
        <a:lstStyle/>
        <a:p>
          <a:endParaRPr lang="es-ES"/>
        </a:p>
      </dgm:t>
    </dgm:pt>
    <dgm:pt modelId="{E2396465-028E-4550-BE15-CD01CB158459}" type="sibTrans" cxnId="{71E7BCA7-D911-4CC5-835A-FB267082EE53}">
      <dgm:prSet/>
      <dgm:spPr/>
      <dgm:t>
        <a:bodyPr/>
        <a:lstStyle/>
        <a:p>
          <a:endParaRPr lang="es-ES"/>
        </a:p>
      </dgm:t>
    </dgm:pt>
    <dgm:pt modelId="{FAC03646-E0A7-4FA9-ACCB-E1D8EF5F7B44}" type="pres">
      <dgm:prSet presAssocID="{72047E71-75F2-4D06-9E2B-9094EC30EB92}" presName="linearFlow" presStyleCnt="0">
        <dgm:presLayoutVars>
          <dgm:dir/>
          <dgm:animLvl val="lvl"/>
          <dgm:resizeHandles val="exact"/>
        </dgm:presLayoutVars>
      </dgm:prSet>
      <dgm:spPr/>
    </dgm:pt>
    <dgm:pt modelId="{CAA82E4F-CF19-48B5-964A-BF2FC8655513}" type="pres">
      <dgm:prSet presAssocID="{DE1000BB-8BA8-49C4-9DA3-4F81E6C64756}" presName="composite" presStyleCnt="0"/>
      <dgm:spPr/>
    </dgm:pt>
    <dgm:pt modelId="{B87A6B87-3407-43BA-BDDC-660ED2F48B02}" type="pres">
      <dgm:prSet presAssocID="{DE1000BB-8BA8-49C4-9DA3-4F81E6C64756}" presName="parentText" presStyleLbl="alignNode1" presStyleIdx="0" presStyleCnt="3">
        <dgm:presLayoutVars>
          <dgm:chMax val="1"/>
          <dgm:bulletEnabled val="1"/>
        </dgm:presLayoutVars>
      </dgm:prSet>
      <dgm:spPr/>
    </dgm:pt>
    <dgm:pt modelId="{8BD222FF-034F-4283-A11F-E0856736CD1F}" type="pres">
      <dgm:prSet presAssocID="{DE1000BB-8BA8-49C4-9DA3-4F81E6C64756}" presName="descendantText" presStyleLbl="alignAcc1" presStyleIdx="0" presStyleCnt="3">
        <dgm:presLayoutVars>
          <dgm:bulletEnabled val="1"/>
        </dgm:presLayoutVars>
      </dgm:prSet>
      <dgm:spPr/>
    </dgm:pt>
    <dgm:pt modelId="{3248630A-B4D8-4E1C-8CF8-DF751D37A056}" type="pres">
      <dgm:prSet presAssocID="{65432BC5-666A-4ADD-80A4-348DD460C25C}" presName="sp" presStyleCnt="0"/>
      <dgm:spPr/>
    </dgm:pt>
    <dgm:pt modelId="{03EF63FA-24D2-4D62-8A56-992E515B3400}" type="pres">
      <dgm:prSet presAssocID="{D6E43C80-E1DD-4EE4-97A8-7ECE40C9C9A9}" presName="composite" presStyleCnt="0"/>
      <dgm:spPr/>
    </dgm:pt>
    <dgm:pt modelId="{BEEFECA9-CD72-4FAE-90C6-C05CF42944AF}" type="pres">
      <dgm:prSet presAssocID="{D6E43C80-E1DD-4EE4-97A8-7ECE40C9C9A9}" presName="parentText" presStyleLbl="alignNode1" presStyleIdx="1" presStyleCnt="3">
        <dgm:presLayoutVars>
          <dgm:chMax val="1"/>
          <dgm:bulletEnabled val="1"/>
        </dgm:presLayoutVars>
      </dgm:prSet>
      <dgm:spPr/>
    </dgm:pt>
    <dgm:pt modelId="{CC76759F-C05B-4105-9870-7BFC7FA5512E}" type="pres">
      <dgm:prSet presAssocID="{D6E43C80-E1DD-4EE4-97A8-7ECE40C9C9A9}" presName="descendantText" presStyleLbl="alignAcc1" presStyleIdx="1" presStyleCnt="3">
        <dgm:presLayoutVars>
          <dgm:bulletEnabled val="1"/>
        </dgm:presLayoutVars>
      </dgm:prSet>
      <dgm:spPr/>
    </dgm:pt>
    <dgm:pt modelId="{93C90581-C3B1-4DD1-9A31-67A2130F3744}" type="pres">
      <dgm:prSet presAssocID="{265C3680-1EF5-4D23-9259-C2DCC7DA6AC3}" presName="sp" presStyleCnt="0"/>
      <dgm:spPr/>
    </dgm:pt>
    <dgm:pt modelId="{859C5270-E6AC-487A-AE92-06353DA6C2E7}" type="pres">
      <dgm:prSet presAssocID="{D1362DCC-7C76-4EA8-AE29-8003FB87F73D}" presName="composite" presStyleCnt="0"/>
      <dgm:spPr/>
    </dgm:pt>
    <dgm:pt modelId="{E80FF41B-39CF-4BEE-812F-97E9A8580A3C}" type="pres">
      <dgm:prSet presAssocID="{D1362DCC-7C76-4EA8-AE29-8003FB87F73D}" presName="parentText" presStyleLbl="alignNode1" presStyleIdx="2" presStyleCnt="3">
        <dgm:presLayoutVars>
          <dgm:chMax val="1"/>
          <dgm:bulletEnabled val="1"/>
        </dgm:presLayoutVars>
      </dgm:prSet>
      <dgm:spPr/>
    </dgm:pt>
    <dgm:pt modelId="{22F89DB7-93CF-4F07-B37F-F134B82EC124}" type="pres">
      <dgm:prSet presAssocID="{D1362DCC-7C76-4EA8-AE29-8003FB87F73D}" presName="descendantText" presStyleLbl="alignAcc1" presStyleIdx="2" presStyleCnt="3">
        <dgm:presLayoutVars>
          <dgm:bulletEnabled val="1"/>
        </dgm:presLayoutVars>
      </dgm:prSet>
      <dgm:spPr/>
    </dgm:pt>
  </dgm:ptLst>
  <dgm:cxnLst>
    <dgm:cxn modelId="{75CDA640-FB5E-46EF-B057-CC31F7622321}" type="presOf" srcId="{DE1000BB-8BA8-49C4-9DA3-4F81E6C64756}" destId="{B87A6B87-3407-43BA-BDDC-660ED2F48B02}" srcOrd="0" destOrd="0" presId="urn:microsoft.com/office/officeart/2005/8/layout/chevron2"/>
    <dgm:cxn modelId="{E298FAF1-9FDF-485A-8AA6-5E40F5906FB0}" type="presOf" srcId="{7069B1C7-99B9-4B6F-864A-205AACB7D4F8}" destId="{22F89DB7-93CF-4F07-B37F-F134B82EC124}" srcOrd="0" destOrd="0" presId="urn:microsoft.com/office/officeart/2005/8/layout/chevron2"/>
    <dgm:cxn modelId="{14055DCA-F82F-4BC3-9BEC-3914593C6BF1}" srcId="{72047E71-75F2-4D06-9E2B-9094EC30EB92}" destId="{D6E43C80-E1DD-4EE4-97A8-7ECE40C9C9A9}" srcOrd="1" destOrd="0" parTransId="{BF6D3595-3961-4668-9548-F169392657B6}" sibTransId="{265C3680-1EF5-4D23-9259-C2DCC7DA6AC3}"/>
    <dgm:cxn modelId="{963BE8C2-CD5A-4498-8913-2BB7DA49D4EB}" type="presOf" srcId="{72047E71-75F2-4D06-9E2B-9094EC30EB92}" destId="{FAC03646-E0A7-4FA9-ACCB-E1D8EF5F7B44}" srcOrd="0" destOrd="0" presId="urn:microsoft.com/office/officeart/2005/8/layout/chevron2"/>
    <dgm:cxn modelId="{5FA2D0C6-518B-489C-B820-455ACC9E7140}" type="presOf" srcId="{DD1D6481-45C7-484B-9199-62A73A496269}" destId="{8BD222FF-034F-4283-A11F-E0856736CD1F}" srcOrd="0" destOrd="0" presId="urn:microsoft.com/office/officeart/2005/8/layout/chevron2"/>
    <dgm:cxn modelId="{78E092C6-9390-41BD-8839-7536932A996B}" srcId="{72047E71-75F2-4D06-9E2B-9094EC30EB92}" destId="{D1362DCC-7C76-4EA8-AE29-8003FB87F73D}" srcOrd="2" destOrd="0" parTransId="{023D2054-524E-4080-BB99-0EAA7FA01C01}" sibTransId="{8B3D5379-CE21-4FF5-8FE4-08F45E884992}"/>
    <dgm:cxn modelId="{35578D7A-E9CC-414A-B52A-96D88EA5F05A}" type="presOf" srcId="{D1362DCC-7C76-4EA8-AE29-8003FB87F73D}" destId="{E80FF41B-39CF-4BEE-812F-97E9A8580A3C}" srcOrd="0" destOrd="0" presId="urn:microsoft.com/office/officeart/2005/8/layout/chevron2"/>
    <dgm:cxn modelId="{71E7BCA7-D911-4CC5-835A-FB267082EE53}" srcId="{D1362DCC-7C76-4EA8-AE29-8003FB87F73D}" destId="{7069B1C7-99B9-4B6F-864A-205AACB7D4F8}" srcOrd="0" destOrd="0" parTransId="{2417C7BC-9D15-4AB5-82B0-E9D14E32B679}" sibTransId="{E2396465-028E-4550-BE15-CD01CB158459}"/>
    <dgm:cxn modelId="{8C8CBFC8-4445-493A-80F0-7C782B1F6ABF}" type="presOf" srcId="{D6E43C80-E1DD-4EE4-97A8-7ECE40C9C9A9}" destId="{BEEFECA9-CD72-4FAE-90C6-C05CF42944AF}" srcOrd="0" destOrd="0" presId="urn:microsoft.com/office/officeart/2005/8/layout/chevron2"/>
    <dgm:cxn modelId="{B3F2A332-FBF6-4DF7-B9D6-3CDBDCFC50F6}" srcId="{D6E43C80-E1DD-4EE4-97A8-7ECE40C9C9A9}" destId="{95C27BE7-1300-468F-A2DF-29353A9D2DD8}" srcOrd="0" destOrd="0" parTransId="{CC20F85C-F9D6-4AE4-9E16-3211BD22175F}" sibTransId="{EC55B27B-4337-4435-AFAD-3232E13FBCA0}"/>
    <dgm:cxn modelId="{119E81E5-1B05-440B-B6AE-E5FE4084AE9F}" srcId="{72047E71-75F2-4D06-9E2B-9094EC30EB92}" destId="{DE1000BB-8BA8-49C4-9DA3-4F81E6C64756}" srcOrd="0" destOrd="0" parTransId="{842632BC-5328-4174-BC1A-3A0A80F15899}" sibTransId="{65432BC5-666A-4ADD-80A4-348DD460C25C}"/>
    <dgm:cxn modelId="{EC3AD73D-5CF3-4234-AE19-108E50A6B3DE}" srcId="{DE1000BB-8BA8-49C4-9DA3-4F81E6C64756}" destId="{DD1D6481-45C7-484B-9199-62A73A496269}" srcOrd="0" destOrd="0" parTransId="{4C0C9BC7-E811-4EB2-9684-849F4E18E213}" sibTransId="{1ECDB3F9-F247-4FC0-94C1-2E42AF8E08A2}"/>
    <dgm:cxn modelId="{E1E080D5-8CCA-4498-83A0-305E3D9C47D4}" type="presOf" srcId="{95C27BE7-1300-468F-A2DF-29353A9D2DD8}" destId="{CC76759F-C05B-4105-9870-7BFC7FA5512E}" srcOrd="0" destOrd="0" presId="urn:microsoft.com/office/officeart/2005/8/layout/chevron2"/>
    <dgm:cxn modelId="{3CA43B7C-243B-4B2D-81D2-E469885F7095}" type="presParOf" srcId="{FAC03646-E0A7-4FA9-ACCB-E1D8EF5F7B44}" destId="{CAA82E4F-CF19-48B5-964A-BF2FC8655513}" srcOrd="0" destOrd="0" presId="urn:microsoft.com/office/officeart/2005/8/layout/chevron2"/>
    <dgm:cxn modelId="{7586E1EF-8187-4CCE-98D5-69BDA46B0C96}" type="presParOf" srcId="{CAA82E4F-CF19-48B5-964A-BF2FC8655513}" destId="{B87A6B87-3407-43BA-BDDC-660ED2F48B02}" srcOrd="0" destOrd="0" presId="urn:microsoft.com/office/officeart/2005/8/layout/chevron2"/>
    <dgm:cxn modelId="{00403B64-3B45-41FD-858E-A850E42C3FF6}" type="presParOf" srcId="{CAA82E4F-CF19-48B5-964A-BF2FC8655513}" destId="{8BD222FF-034F-4283-A11F-E0856736CD1F}" srcOrd="1" destOrd="0" presId="urn:microsoft.com/office/officeart/2005/8/layout/chevron2"/>
    <dgm:cxn modelId="{1C56E6D5-41F4-40B2-A1B2-1E28FB1126BE}" type="presParOf" srcId="{FAC03646-E0A7-4FA9-ACCB-E1D8EF5F7B44}" destId="{3248630A-B4D8-4E1C-8CF8-DF751D37A056}" srcOrd="1" destOrd="0" presId="urn:microsoft.com/office/officeart/2005/8/layout/chevron2"/>
    <dgm:cxn modelId="{9E06FFFC-74FC-4B06-8EDC-569CC347907E}" type="presParOf" srcId="{FAC03646-E0A7-4FA9-ACCB-E1D8EF5F7B44}" destId="{03EF63FA-24D2-4D62-8A56-992E515B3400}" srcOrd="2" destOrd="0" presId="urn:microsoft.com/office/officeart/2005/8/layout/chevron2"/>
    <dgm:cxn modelId="{A2443F06-CC33-4D38-88F7-E4788293F67F}" type="presParOf" srcId="{03EF63FA-24D2-4D62-8A56-992E515B3400}" destId="{BEEFECA9-CD72-4FAE-90C6-C05CF42944AF}" srcOrd="0" destOrd="0" presId="urn:microsoft.com/office/officeart/2005/8/layout/chevron2"/>
    <dgm:cxn modelId="{899B2A89-AB98-4616-8188-266F69428E54}" type="presParOf" srcId="{03EF63FA-24D2-4D62-8A56-992E515B3400}" destId="{CC76759F-C05B-4105-9870-7BFC7FA5512E}" srcOrd="1" destOrd="0" presId="urn:microsoft.com/office/officeart/2005/8/layout/chevron2"/>
    <dgm:cxn modelId="{19B5DCF0-4B15-4FE3-8DA1-9FD3EE5B38C3}" type="presParOf" srcId="{FAC03646-E0A7-4FA9-ACCB-E1D8EF5F7B44}" destId="{93C90581-C3B1-4DD1-9A31-67A2130F3744}" srcOrd="3" destOrd="0" presId="urn:microsoft.com/office/officeart/2005/8/layout/chevron2"/>
    <dgm:cxn modelId="{CAC3F2DA-CD7A-4209-9B15-A703F7A008DF}" type="presParOf" srcId="{FAC03646-E0A7-4FA9-ACCB-E1D8EF5F7B44}" destId="{859C5270-E6AC-487A-AE92-06353DA6C2E7}" srcOrd="4" destOrd="0" presId="urn:microsoft.com/office/officeart/2005/8/layout/chevron2"/>
    <dgm:cxn modelId="{E7EAC620-6ED2-4CE3-88A6-726317CDA119}" type="presParOf" srcId="{859C5270-E6AC-487A-AE92-06353DA6C2E7}" destId="{E80FF41B-39CF-4BEE-812F-97E9A8580A3C}" srcOrd="0" destOrd="0" presId="urn:microsoft.com/office/officeart/2005/8/layout/chevron2"/>
    <dgm:cxn modelId="{63961431-0A8C-4F0E-9631-16C9C6E8E1BA}" type="presParOf" srcId="{859C5270-E6AC-487A-AE92-06353DA6C2E7}" destId="{22F89DB7-93CF-4F07-B37F-F134B82EC12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455631-C553-4941-87B7-0C1E64C2720B}" type="doc">
      <dgm:prSet loTypeId="urn:microsoft.com/office/officeart/2008/layout/RadialCluster" loCatId="cycle" qsTypeId="urn:microsoft.com/office/officeart/2005/8/quickstyle/simple2" qsCatId="simple" csTypeId="urn:microsoft.com/office/officeart/2005/8/colors/colorful1" csCatId="colorful" phldr="1"/>
      <dgm:spPr/>
      <dgm:t>
        <a:bodyPr/>
        <a:lstStyle/>
        <a:p>
          <a:endParaRPr lang="es-ES"/>
        </a:p>
      </dgm:t>
    </dgm:pt>
    <dgm:pt modelId="{08131BC3-B12B-4417-AA21-BE0899D7BE51}">
      <dgm:prSet phldrT="[Texto]"/>
      <dgm:spPr/>
      <dgm:t>
        <a:bodyPr/>
        <a:lstStyle/>
        <a:p>
          <a:r>
            <a:rPr lang="es-ES" dirty="0"/>
            <a:t>El Evangelio</a:t>
          </a:r>
        </a:p>
      </dgm:t>
    </dgm:pt>
    <dgm:pt modelId="{70F366F5-1085-4C4A-A294-59C56E198AE6}" type="parTrans" cxnId="{C3A86762-628F-46F6-B1C3-7988D92A7A50}">
      <dgm:prSet/>
      <dgm:spPr/>
      <dgm:t>
        <a:bodyPr/>
        <a:lstStyle/>
        <a:p>
          <a:endParaRPr lang="es-ES"/>
        </a:p>
      </dgm:t>
    </dgm:pt>
    <dgm:pt modelId="{714EC91B-8A15-4DB0-A742-1D020C4C901F}" type="sibTrans" cxnId="{C3A86762-628F-46F6-B1C3-7988D92A7A50}">
      <dgm:prSet/>
      <dgm:spPr/>
      <dgm:t>
        <a:bodyPr/>
        <a:lstStyle/>
        <a:p>
          <a:endParaRPr lang="es-ES"/>
        </a:p>
      </dgm:t>
    </dgm:pt>
    <dgm:pt modelId="{F04B2AF9-4D2F-4DBB-BE79-55384019BEA1}">
      <dgm:prSet phldrT="[Texto]"/>
      <dgm:spPr/>
      <dgm:t>
        <a:bodyPr/>
        <a:lstStyle/>
        <a:p>
          <a:r>
            <a:rPr lang="es-ES" dirty="0"/>
            <a:t>Sola Scriptura</a:t>
          </a:r>
        </a:p>
      </dgm:t>
    </dgm:pt>
    <dgm:pt modelId="{1D96B8FA-AD1B-404C-8261-01D75E9B791F}" type="parTrans" cxnId="{6FC144FE-7744-4D94-B49C-724411498322}">
      <dgm:prSet/>
      <dgm:spPr/>
      <dgm:t>
        <a:bodyPr/>
        <a:lstStyle/>
        <a:p>
          <a:endParaRPr lang="es-ES"/>
        </a:p>
      </dgm:t>
    </dgm:pt>
    <dgm:pt modelId="{6B8E2100-1660-4C76-B2C4-21EEB550B2DC}" type="sibTrans" cxnId="{6FC144FE-7744-4D94-B49C-724411498322}">
      <dgm:prSet/>
      <dgm:spPr/>
      <dgm:t>
        <a:bodyPr/>
        <a:lstStyle/>
        <a:p>
          <a:endParaRPr lang="es-ES"/>
        </a:p>
      </dgm:t>
    </dgm:pt>
    <dgm:pt modelId="{DB1F44EA-A747-4A70-A249-B58CF8D4BCF1}">
      <dgm:prSet phldrT="[Texto]"/>
      <dgm:spPr/>
      <dgm:t>
        <a:bodyPr/>
        <a:lstStyle/>
        <a:p>
          <a:r>
            <a:rPr lang="es-ES" dirty="0"/>
            <a:t>Elección Incondicional</a:t>
          </a:r>
        </a:p>
      </dgm:t>
    </dgm:pt>
    <dgm:pt modelId="{60C43B88-B6F6-4097-910C-8744526A87C1}" type="parTrans" cxnId="{DC7A6113-9230-4345-8976-8EF02DD484FF}">
      <dgm:prSet/>
      <dgm:spPr/>
      <dgm:t>
        <a:bodyPr/>
        <a:lstStyle/>
        <a:p>
          <a:endParaRPr lang="es-ES"/>
        </a:p>
      </dgm:t>
    </dgm:pt>
    <dgm:pt modelId="{97D6A4B4-B77C-42DB-8327-91F5EBEFAEC1}" type="sibTrans" cxnId="{DC7A6113-9230-4345-8976-8EF02DD484FF}">
      <dgm:prSet/>
      <dgm:spPr/>
      <dgm:t>
        <a:bodyPr/>
        <a:lstStyle/>
        <a:p>
          <a:endParaRPr lang="es-ES"/>
        </a:p>
      </dgm:t>
    </dgm:pt>
    <dgm:pt modelId="{60758A4B-0108-4548-9FBD-56A4E0E8D2A4}">
      <dgm:prSet phldrT="[Texto]"/>
      <dgm:spPr/>
      <dgm:t>
        <a:bodyPr/>
        <a:lstStyle/>
        <a:p>
          <a:r>
            <a:rPr lang="es-ES" dirty="0"/>
            <a:t>Perseverancia de Los Santos</a:t>
          </a:r>
        </a:p>
      </dgm:t>
    </dgm:pt>
    <dgm:pt modelId="{5885DAF2-6325-4463-AAC4-EC5DC8D998F2}" type="parTrans" cxnId="{382F038E-7DE7-443D-9CFB-22B73DA1F695}">
      <dgm:prSet/>
      <dgm:spPr/>
      <dgm:t>
        <a:bodyPr/>
        <a:lstStyle/>
        <a:p>
          <a:endParaRPr lang="es-ES"/>
        </a:p>
      </dgm:t>
    </dgm:pt>
    <dgm:pt modelId="{C96E5B2C-BAE7-4D9A-8D53-779DD63E0333}" type="sibTrans" cxnId="{382F038E-7DE7-443D-9CFB-22B73DA1F695}">
      <dgm:prSet/>
      <dgm:spPr/>
      <dgm:t>
        <a:bodyPr/>
        <a:lstStyle/>
        <a:p>
          <a:endParaRPr lang="es-ES"/>
        </a:p>
      </dgm:t>
    </dgm:pt>
    <dgm:pt modelId="{05F8809B-A160-4E8C-8A80-141660C15F38}">
      <dgm:prSet phldrT="[Texto]"/>
      <dgm:spPr/>
      <dgm:t>
        <a:bodyPr/>
        <a:lstStyle/>
        <a:p>
          <a:r>
            <a:rPr lang="es-ES" dirty="0"/>
            <a:t>Gracia Irresistible</a:t>
          </a:r>
        </a:p>
      </dgm:t>
    </dgm:pt>
    <dgm:pt modelId="{2B9C6474-1768-4A0C-80D1-17297C86F266}" type="parTrans" cxnId="{95C9B40E-23D4-46CA-BD62-F6C9F47D2EA0}">
      <dgm:prSet/>
      <dgm:spPr/>
      <dgm:t>
        <a:bodyPr/>
        <a:lstStyle/>
        <a:p>
          <a:endParaRPr lang="es-ES"/>
        </a:p>
      </dgm:t>
    </dgm:pt>
    <dgm:pt modelId="{FA9BBDFF-8198-47A6-9D8B-050EB4083ABD}" type="sibTrans" cxnId="{95C9B40E-23D4-46CA-BD62-F6C9F47D2EA0}">
      <dgm:prSet/>
      <dgm:spPr/>
      <dgm:t>
        <a:bodyPr/>
        <a:lstStyle/>
        <a:p>
          <a:endParaRPr lang="es-ES"/>
        </a:p>
      </dgm:t>
    </dgm:pt>
    <dgm:pt modelId="{225F76C6-AD9A-4FD0-AEC1-7D55D93A81D6}">
      <dgm:prSet phldrT="[Texto]"/>
      <dgm:spPr/>
      <dgm:t>
        <a:bodyPr/>
        <a:lstStyle/>
        <a:p>
          <a:r>
            <a:rPr lang="es-ES" dirty="0"/>
            <a:t>Expiación Limitada</a:t>
          </a:r>
        </a:p>
      </dgm:t>
    </dgm:pt>
    <dgm:pt modelId="{A627FF3F-D889-479D-A3B9-A5128BED7113}" type="parTrans" cxnId="{80C28794-F098-4D62-864A-40540E3AD964}">
      <dgm:prSet/>
      <dgm:spPr/>
      <dgm:t>
        <a:bodyPr/>
        <a:lstStyle/>
        <a:p>
          <a:endParaRPr lang="es-ES"/>
        </a:p>
      </dgm:t>
    </dgm:pt>
    <dgm:pt modelId="{B51F04AC-A458-4F16-B54C-6A86E65C490D}" type="sibTrans" cxnId="{80C28794-F098-4D62-864A-40540E3AD964}">
      <dgm:prSet/>
      <dgm:spPr/>
      <dgm:t>
        <a:bodyPr/>
        <a:lstStyle/>
        <a:p>
          <a:endParaRPr lang="es-ES"/>
        </a:p>
      </dgm:t>
    </dgm:pt>
    <dgm:pt modelId="{86CF08BC-30EA-43A1-8C04-250ADFF7C809}">
      <dgm:prSet phldrT="[Texto]"/>
      <dgm:spPr/>
      <dgm:t>
        <a:bodyPr/>
        <a:lstStyle/>
        <a:p>
          <a:r>
            <a:rPr lang="es-ES" dirty="0"/>
            <a:t>Depravación Total</a:t>
          </a:r>
        </a:p>
      </dgm:t>
    </dgm:pt>
    <dgm:pt modelId="{F4F3F672-D64F-43BA-9CAA-F475BB20AAF7}" type="parTrans" cxnId="{D26CC8EB-2570-42E9-B531-2ACD3274F06A}">
      <dgm:prSet/>
      <dgm:spPr/>
      <dgm:t>
        <a:bodyPr/>
        <a:lstStyle/>
        <a:p>
          <a:endParaRPr lang="es-ES"/>
        </a:p>
      </dgm:t>
    </dgm:pt>
    <dgm:pt modelId="{9E842C79-E430-4911-AC81-E9152C5B73FD}" type="sibTrans" cxnId="{D26CC8EB-2570-42E9-B531-2ACD3274F06A}">
      <dgm:prSet/>
      <dgm:spPr/>
      <dgm:t>
        <a:bodyPr/>
        <a:lstStyle/>
        <a:p>
          <a:endParaRPr lang="es-ES"/>
        </a:p>
      </dgm:t>
    </dgm:pt>
    <dgm:pt modelId="{7F731E5E-5FC4-47C2-A357-418E536DD34D}" type="pres">
      <dgm:prSet presAssocID="{95455631-C553-4941-87B7-0C1E64C2720B}" presName="Name0" presStyleCnt="0">
        <dgm:presLayoutVars>
          <dgm:chMax val="1"/>
          <dgm:chPref val="1"/>
          <dgm:dir/>
          <dgm:animOne val="branch"/>
          <dgm:animLvl val="lvl"/>
        </dgm:presLayoutVars>
      </dgm:prSet>
      <dgm:spPr/>
    </dgm:pt>
    <dgm:pt modelId="{5295F2A3-370E-402A-B695-DA872DEB8361}" type="pres">
      <dgm:prSet presAssocID="{08131BC3-B12B-4417-AA21-BE0899D7BE51}" presName="singleCycle" presStyleCnt="0"/>
      <dgm:spPr/>
    </dgm:pt>
    <dgm:pt modelId="{C4387F54-E00C-45CC-ADF0-2BDC9DEBBB49}" type="pres">
      <dgm:prSet presAssocID="{08131BC3-B12B-4417-AA21-BE0899D7BE51}" presName="singleCenter" presStyleLbl="node1" presStyleIdx="0" presStyleCnt="7" custScaleX="219097" custLinFactNeighborX="-8" custLinFactNeighborY="-14824">
        <dgm:presLayoutVars>
          <dgm:chMax val="7"/>
          <dgm:chPref val="7"/>
        </dgm:presLayoutVars>
      </dgm:prSet>
      <dgm:spPr/>
    </dgm:pt>
    <dgm:pt modelId="{20AD976C-F241-48B6-B9F0-932228BFA9F3}" type="pres">
      <dgm:prSet presAssocID="{1D96B8FA-AD1B-404C-8261-01D75E9B791F}" presName="Name56" presStyleLbl="parChTrans1D2" presStyleIdx="0" presStyleCnt="6"/>
      <dgm:spPr/>
    </dgm:pt>
    <dgm:pt modelId="{2D2AD133-AE2B-4236-AB02-51F69997BE04}" type="pres">
      <dgm:prSet presAssocID="{F04B2AF9-4D2F-4DBB-BE79-55384019BEA1}" presName="text0" presStyleLbl="node1" presStyleIdx="1" presStyleCnt="7" custScaleX="426439">
        <dgm:presLayoutVars>
          <dgm:bulletEnabled val="1"/>
        </dgm:presLayoutVars>
      </dgm:prSet>
      <dgm:spPr/>
    </dgm:pt>
    <dgm:pt modelId="{49B6E8CE-D82B-4F38-A2BF-36BA732E801D}" type="pres">
      <dgm:prSet presAssocID="{60C43B88-B6F6-4097-910C-8744526A87C1}" presName="Name56" presStyleLbl="parChTrans1D2" presStyleIdx="1" presStyleCnt="6"/>
      <dgm:spPr/>
    </dgm:pt>
    <dgm:pt modelId="{F6693783-9EEE-48EF-B07E-FC864AF03A39}" type="pres">
      <dgm:prSet presAssocID="{DB1F44EA-A747-4A70-A249-B58CF8D4BCF1}" presName="text0" presStyleLbl="node1" presStyleIdx="2" presStyleCnt="7" custScaleX="255864" custRadScaleRad="171963" custRadScaleInc="60127">
        <dgm:presLayoutVars>
          <dgm:bulletEnabled val="1"/>
        </dgm:presLayoutVars>
      </dgm:prSet>
      <dgm:spPr/>
    </dgm:pt>
    <dgm:pt modelId="{5002E325-006A-41C3-ACE7-51AB7816F2F1}" type="pres">
      <dgm:prSet presAssocID="{5885DAF2-6325-4463-AAC4-EC5DC8D998F2}" presName="Name56" presStyleLbl="parChTrans1D2" presStyleIdx="2" presStyleCnt="6"/>
      <dgm:spPr/>
    </dgm:pt>
    <dgm:pt modelId="{A5D1DB35-5494-4B81-8CAC-E714289BE265}" type="pres">
      <dgm:prSet presAssocID="{60758A4B-0108-4548-9FBD-56A4E0E8D2A4}" presName="text0" presStyleLbl="node1" presStyleIdx="3" presStyleCnt="7" custScaleX="266900" custRadScaleRad="184286" custRadScaleInc="-19683">
        <dgm:presLayoutVars>
          <dgm:bulletEnabled val="1"/>
        </dgm:presLayoutVars>
      </dgm:prSet>
      <dgm:spPr/>
    </dgm:pt>
    <dgm:pt modelId="{E8FE258A-78F3-4005-A7AF-DFC8C92A3596}" type="pres">
      <dgm:prSet presAssocID="{2B9C6474-1768-4A0C-80D1-17297C86F266}" presName="Name56" presStyleLbl="parChTrans1D2" presStyleIdx="3" presStyleCnt="6"/>
      <dgm:spPr/>
    </dgm:pt>
    <dgm:pt modelId="{C17D4945-8004-4AAA-A831-FF4E2CBBDDEB}" type="pres">
      <dgm:prSet presAssocID="{05F8809B-A160-4E8C-8A80-141660C15F38}" presName="text0" presStyleLbl="node1" presStyleIdx="4" presStyleCnt="7" custScaleX="259541">
        <dgm:presLayoutVars>
          <dgm:bulletEnabled val="1"/>
        </dgm:presLayoutVars>
      </dgm:prSet>
      <dgm:spPr/>
    </dgm:pt>
    <dgm:pt modelId="{63603197-46F3-48FC-9C12-21150301D531}" type="pres">
      <dgm:prSet presAssocID="{A627FF3F-D889-479D-A3B9-A5128BED7113}" presName="Name56" presStyleLbl="parChTrans1D2" presStyleIdx="4" presStyleCnt="6"/>
      <dgm:spPr/>
    </dgm:pt>
    <dgm:pt modelId="{851D3398-EB19-4F98-A94C-A6C44737B58A}" type="pres">
      <dgm:prSet presAssocID="{225F76C6-AD9A-4FD0-AEC1-7D55D93A81D6}" presName="text0" presStyleLbl="node1" presStyleIdx="5" presStyleCnt="7" custScaleX="248510" custRadScaleRad="164706" custRadScaleInc="9400">
        <dgm:presLayoutVars>
          <dgm:bulletEnabled val="1"/>
        </dgm:presLayoutVars>
      </dgm:prSet>
      <dgm:spPr/>
    </dgm:pt>
    <dgm:pt modelId="{82C3139F-07B5-4836-91B5-A0797D1FD91D}" type="pres">
      <dgm:prSet presAssocID="{F4F3F672-D64F-43BA-9CAA-F475BB20AAF7}" presName="Name56" presStyleLbl="parChTrans1D2" presStyleIdx="5" presStyleCnt="6"/>
      <dgm:spPr/>
    </dgm:pt>
    <dgm:pt modelId="{AAE288FA-C3DE-4925-97D3-DA10F7BF4F57}" type="pres">
      <dgm:prSet presAssocID="{86CF08BC-30EA-43A1-8C04-250ADFF7C809}" presName="text0" presStyleLbl="node1" presStyleIdx="6" presStyleCnt="7" custScaleX="226936" custRadScaleRad="167499" custRadScaleInc="-63212">
        <dgm:presLayoutVars>
          <dgm:bulletEnabled val="1"/>
        </dgm:presLayoutVars>
      </dgm:prSet>
      <dgm:spPr/>
    </dgm:pt>
  </dgm:ptLst>
  <dgm:cxnLst>
    <dgm:cxn modelId="{D26CC8EB-2570-42E9-B531-2ACD3274F06A}" srcId="{08131BC3-B12B-4417-AA21-BE0899D7BE51}" destId="{86CF08BC-30EA-43A1-8C04-250ADFF7C809}" srcOrd="5" destOrd="0" parTransId="{F4F3F672-D64F-43BA-9CAA-F475BB20AAF7}" sibTransId="{9E842C79-E430-4911-AC81-E9152C5B73FD}"/>
    <dgm:cxn modelId="{7C0AEC18-2E64-4224-87FA-76455575D24A}" type="presOf" srcId="{05F8809B-A160-4E8C-8A80-141660C15F38}" destId="{C17D4945-8004-4AAA-A831-FF4E2CBBDDEB}" srcOrd="0" destOrd="0" presId="urn:microsoft.com/office/officeart/2008/layout/RadialCluster"/>
    <dgm:cxn modelId="{B144F2CB-A14A-4626-BD31-1EB6DCABF263}" type="presOf" srcId="{08131BC3-B12B-4417-AA21-BE0899D7BE51}" destId="{C4387F54-E00C-45CC-ADF0-2BDC9DEBBB49}" srcOrd="0" destOrd="0" presId="urn:microsoft.com/office/officeart/2008/layout/RadialCluster"/>
    <dgm:cxn modelId="{D44CDB70-ABD3-4A54-A983-1113CB00FC5E}" type="presOf" srcId="{F4F3F672-D64F-43BA-9CAA-F475BB20AAF7}" destId="{82C3139F-07B5-4836-91B5-A0797D1FD91D}" srcOrd="0" destOrd="0" presId="urn:microsoft.com/office/officeart/2008/layout/RadialCluster"/>
    <dgm:cxn modelId="{2C7FE5A6-7207-439C-8BC1-E9B0B8E6E349}" type="presOf" srcId="{5885DAF2-6325-4463-AAC4-EC5DC8D998F2}" destId="{5002E325-006A-41C3-ACE7-51AB7816F2F1}" srcOrd="0" destOrd="0" presId="urn:microsoft.com/office/officeart/2008/layout/RadialCluster"/>
    <dgm:cxn modelId="{BEE76663-C547-48DB-95A3-F47191F83D9E}" type="presOf" srcId="{225F76C6-AD9A-4FD0-AEC1-7D55D93A81D6}" destId="{851D3398-EB19-4F98-A94C-A6C44737B58A}" srcOrd="0" destOrd="0" presId="urn:microsoft.com/office/officeart/2008/layout/RadialCluster"/>
    <dgm:cxn modelId="{A79111BA-0906-4579-8D0D-39B937052538}" type="presOf" srcId="{60C43B88-B6F6-4097-910C-8744526A87C1}" destId="{49B6E8CE-D82B-4F38-A2BF-36BA732E801D}" srcOrd="0" destOrd="0" presId="urn:microsoft.com/office/officeart/2008/layout/RadialCluster"/>
    <dgm:cxn modelId="{DC7A6113-9230-4345-8976-8EF02DD484FF}" srcId="{08131BC3-B12B-4417-AA21-BE0899D7BE51}" destId="{DB1F44EA-A747-4A70-A249-B58CF8D4BCF1}" srcOrd="1" destOrd="0" parTransId="{60C43B88-B6F6-4097-910C-8744526A87C1}" sibTransId="{97D6A4B4-B77C-42DB-8327-91F5EBEFAEC1}"/>
    <dgm:cxn modelId="{6F5CB6ED-B6DA-4148-BBFD-EA84AD13E10D}" type="presOf" srcId="{2B9C6474-1768-4A0C-80D1-17297C86F266}" destId="{E8FE258A-78F3-4005-A7AF-DFC8C92A3596}" srcOrd="0" destOrd="0" presId="urn:microsoft.com/office/officeart/2008/layout/RadialCluster"/>
    <dgm:cxn modelId="{8F08B386-7121-48CB-9674-82EC3A1D2F6F}" type="presOf" srcId="{F04B2AF9-4D2F-4DBB-BE79-55384019BEA1}" destId="{2D2AD133-AE2B-4236-AB02-51F69997BE04}" srcOrd="0" destOrd="0" presId="urn:microsoft.com/office/officeart/2008/layout/RadialCluster"/>
    <dgm:cxn modelId="{6FC144FE-7744-4D94-B49C-724411498322}" srcId="{08131BC3-B12B-4417-AA21-BE0899D7BE51}" destId="{F04B2AF9-4D2F-4DBB-BE79-55384019BEA1}" srcOrd="0" destOrd="0" parTransId="{1D96B8FA-AD1B-404C-8261-01D75E9B791F}" sibTransId="{6B8E2100-1660-4C76-B2C4-21EEB550B2DC}"/>
    <dgm:cxn modelId="{95C9B40E-23D4-46CA-BD62-F6C9F47D2EA0}" srcId="{08131BC3-B12B-4417-AA21-BE0899D7BE51}" destId="{05F8809B-A160-4E8C-8A80-141660C15F38}" srcOrd="3" destOrd="0" parTransId="{2B9C6474-1768-4A0C-80D1-17297C86F266}" sibTransId="{FA9BBDFF-8198-47A6-9D8B-050EB4083ABD}"/>
    <dgm:cxn modelId="{4E40E2CF-5F4B-4626-A8E0-5C0BC3A464EE}" type="presOf" srcId="{A627FF3F-D889-479D-A3B9-A5128BED7113}" destId="{63603197-46F3-48FC-9C12-21150301D531}" srcOrd="0" destOrd="0" presId="urn:microsoft.com/office/officeart/2008/layout/RadialCluster"/>
    <dgm:cxn modelId="{F4CF4B6A-D4CC-469B-B008-34E3B01DD74A}" type="presOf" srcId="{95455631-C553-4941-87B7-0C1E64C2720B}" destId="{7F731E5E-5FC4-47C2-A357-418E536DD34D}" srcOrd="0" destOrd="0" presId="urn:microsoft.com/office/officeart/2008/layout/RadialCluster"/>
    <dgm:cxn modelId="{D4F45750-FC6B-4152-B91B-265D5F8A2C10}" type="presOf" srcId="{DB1F44EA-A747-4A70-A249-B58CF8D4BCF1}" destId="{F6693783-9EEE-48EF-B07E-FC864AF03A39}" srcOrd="0" destOrd="0" presId="urn:microsoft.com/office/officeart/2008/layout/RadialCluster"/>
    <dgm:cxn modelId="{382F038E-7DE7-443D-9CFB-22B73DA1F695}" srcId="{08131BC3-B12B-4417-AA21-BE0899D7BE51}" destId="{60758A4B-0108-4548-9FBD-56A4E0E8D2A4}" srcOrd="2" destOrd="0" parTransId="{5885DAF2-6325-4463-AAC4-EC5DC8D998F2}" sibTransId="{C96E5B2C-BAE7-4D9A-8D53-779DD63E0333}"/>
    <dgm:cxn modelId="{ADC1B504-772C-4397-AF36-09F40CEC251D}" type="presOf" srcId="{60758A4B-0108-4548-9FBD-56A4E0E8D2A4}" destId="{A5D1DB35-5494-4B81-8CAC-E714289BE265}" srcOrd="0" destOrd="0" presId="urn:microsoft.com/office/officeart/2008/layout/RadialCluster"/>
    <dgm:cxn modelId="{80C28794-F098-4D62-864A-40540E3AD964}" srcId="{08131BC3-B12B-4417-AA21-BE0899D7BE51}" destId="{225F76C6-AD9A-4FD0-AEC1-7D55D93A81D6}" srcOrd="4" destOrd="0" parTransId="{A627FF3F-D889-479D-A3B9-A5128BED7113}" sibTransId="{B51F04AC-A458-4F16-B54C-6A86E65C490D}"/>
    <dgm:cxn modelId="{4D8DF433-3D52-462C-BAC8-C8FF92F8C8A2}" type="presOf" srcId="{86CF08BC-30EA-43A1-8C04-250ADFF7C809}" destId="{AAE288FA-C3DE-4925-97D3-DA10F7BF4F57}" srcOrd="0" destOrd="0" presId="urn:microsoft.com/office/officeart/2008/layout/RadialCluster"/>
    <dgm:cxn modelId="{2A47C05C-9A0B-4940-B229-B5F540CC5225}" type="presOf" srcId="{1D96B8FA-AD1B-404C-8261-01D75E9B791F}" destId="{20AD976C-F241-48B6-B9F0-932228BFA9F3}" srcOrd="0" destOrd="0" presId="urn:microsoft.com/office/officeart/2008/layout/RadialCluster"/>
    <dgm:cxn modelId="{C3A86762-628F-46F6-B1C3-7988D92A7A50}" srcId="{95455631-C553-4941-87B7-0C1E64C2720B}" destId="{08131BC3-B12B-4417-AA21-BE0899D7BE51}" srcOrd="0" destOrd="0" parTransId="{70F366F5-1085-4C4A-A294-59C56E198AE6}" sibTransId="{714EC91B-8A15-4DB0-A742-1D020C4C901F}"/>
    <dgm:cxn modelId="{820D0C1D-B3E3-4331-91C8-F6B28F6272BD}" type="presParOf" srcId="{7F731E5E-5FC4-47C2-A357-418E536DD34D}" destId="{5295F2A3-370E-402A-B695-DA872DEB8361}" srcOrd="0" destOrd="0" presId="urn:microsoft.com/office/officeart/2008/layout/RadialCluster"/>
    <dgm:cxn modelId="{482F5571-027B-40C2-BE5B-43EDF629810C}" type="presParOf" srcId="{5295F2A3-370E-402A-B695-DA872DEB8361}" destId="{C4387F54-E00C-45CC-ADF0-2BDC9DEBBB49}" srcOrd="0" destOrd="0" presId="urn:microsoft.com/office/officeart/2008/layout/RadialCluster"/>
    <dgm:cxn modelId="{EB37EFC4-BBE4-4E4C-AEA8-2217B9903BA5}" type="presParOf" srcId="{5295F2A3-370E-402A-B695-DA872DEB8361}" destId="{20AD976C-F241-48B6-B9F0-932228BFA9F3}" srcOrd="1" destOrd="0" presId="urn:microsoft.com/office/officeart/2008/layout/RadialCluster"/>
    <dgm:cxn modelId="{2ABD1546-C15A-4C5B-BDDB-39C7BCFE3045}" type="presParOf" srcId="{5295F2A3-370E-402A-B695-DA872DEB8361}" destId="{2D2AD133-AE2B-4236-AB02-51F69997BE04}" srcOrd="2" destOrd="0" presId="urn:microsoft.com/office/officeart/2008/layout/RadialCluster"/>
    <dgm:cxn modelId="{6E908DE8-06A2-4520-A314-7DAF96A427A4}" type="presParOf" srcId="{5295F2A3-370E-402A-B695-DA872DEB8361}" destId="{49B6E8CE-D82B-4F38-A2BF-36BA732E801D}" srcOrd="3" destOrd="0" presId="urn:microsoft.com/office/officeart/2008/layout/RadialCluster"/>
    <dgm:cxn modelId="{2143B78A-C20B-4C93-AD8C-75F974848B5D}" type="presParOf" srcId="{5295F2A3-370E-402A-B695-DA872DEB8361}" destId="{F6693783-9EEE-48EF-B07E-FC864AF03A39}" srcOrd="4" destOrd="0" presId="urn:microsoft.com/office/officeart/2008/layout/RadialCluster"/>
    <dgm:cxn modelId="{F541BEB4-E3D2-433B-ABE6-20B6DF3E730C}" type="presParOf" srcId="{5295F2A3-370E-402A-B695-DA872DEB8361}" destId="{5002E325-006A-41C3-ACE7-51AB7816F2F1}" srcOrd="5" destOrd="0" presId="urn:microsoft.com/office/officeart/2008/layout/RadialCluster"/>
    <dgm:cxn modelId="{D9F0BF3C-D81E-411B-880E-D11696BBA3DF}" type="presParOf" srcId="{5295F2A3-370E-402A-B695-DA872DEB8361}" destId="{A5D1DB35-5494-4B81-8CAC-E714289BE265}" srcOrd="6" destOrd="0" presId="urn:microsoft.com/office/officeart/2008/layout/RadialCluster"/>
    <dgm:cxn modelId="{A0FBE82C-BB66-4D43-9424-9A36E2242EDD}" type="presParOf" srcId="{5295F2A3-370E-402A-B695-DA872DEB8361}" destId="{E8FE258A-78F3-4005-A7AF-DFC8C92A3596}" srcOrd="7" destOrd="0" presId="urn:microsoft.com/office/officeart/2008/layout/RadialCluster"/>
    <dgm:cxn modelId="{467E9770-61D2-4DE4-A037-B44495BD21D7}" type="presParOf" srcId="{5295F2A3-370E-402A-B695-DA872DEB8361}" destId="{C17D4945-8004-4AAA-A831-FF4E2CBBDDEB}" srcOrd="8" destOrd="0" presId="urn:microsoft.com/office/officeart/2008/layout/RadialCluster"/>
    <dgm:cxn modelId="{D8DC39EF-DA2A-4F44-9E19-7762445E71F0}" type="presParOf" srcId="{5295F2A3-370E-402A-B695-DA872DEB8361}" destId="{63603197-46F3-48FC-9C12-21150301D531}" srcOrd="9" destOrd="0" presId="urn:microsoft.com/office/officeart/2008/layout/RadialCluster"/>
    <dgm:cxn modelId="{5619BCB5-5304-4C04-A57E-2E0C41E40F3B}" type="presParOf" srcId="{5295F2A3-370E-402A-B695-DA872DEB8361}" destId="{851D3398-EB19-4F98-A94C-A6C44737B58A}" srcOrd="10" destOrd="0" presId="urn:microsoft.com/office/officeart/2008/layout/RadialCluster"/>
    <dgm:cxn modelId="{EB434609-FDBB-4633-AFD2-E075EC1E9AEC}" type="presParOf" srcId="{5295F2A3-370E-402A-B695-DA872DEB8361}" destId="{82C3139F-07B5-4836-91B5-A0797D1FD91D}" srcOrd="11" destOrd="0" presId="urn:microsoft.com/office/officeart/2008/layout/RadialCluster"/>
    <dgm:cxn modelId="{18698DB5-EC1F-4E6E-BC20-035E37FE44E4}" type="presParOf" srcId="{5295F2A3-370E-402A-B695-DA872DEB8361}" destId="{AAE288FA-C3DE-4925-97D3-DA10F7BF4F57}" srcOrd="12"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FBC0C5-A1C5-4D94-81E8-2A955318ADCF}">
      <dsp:nvSpPr>
        <dsp:cNvPr id="0" name=""/>
        <dsp:cNvSpPr/>
      </dsp:nvSpPr>
      <dsp:spPr>
        <a:xfrm rot="5400000">
          <a:off x="-398716" y="402132"/>
          <a:ext cx="2658107" cy="1860675"/>
        </a:xfrm>
        <a:prstGeom prst="chevron">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t>¿Qué es la Iglesia? </a:t>
          </a:r>
        </a:p>
      </dsp:txBody>
      <dsp:txXfrm rot="-5400000">
        <a:off x="1" y="933754"/>
        <a:ext cx="1860675" cy="797432"/>
      </dsp:txXfrm>
    </dsp:sp>
    <dsp:sp modelId="{86EAD873-100F-43D6-9C28-D9B90BEA5E22}">
      <dsp:nvSpPr>
        <dsp:cNvPr id="0" name=""/>
        <dsp:cNvSpPr/>
      </dsp:nvSpPr>
      <dsp:spPr>
        <a:xfrm rot="5400000">
          <a:off x="4458940" y="-2594849"/>
          <a:ext cx="1727770" cy="6924300"/>
        </a:xfrm>
        <a:prstGeom prst="round2SameRect">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s-CL" sz="2800" kern="1200" dirty="0"/>
            <a:t>Grupo de personas redimidas por Cristo y unidas a él individualmente. Que por esa unión están unidas a otras personas con un vínculo misterioso e indisoluble </a:t>
          </a:r>
          <a:endParaRPr lang="es-ES" sz="2800" kern="1200" dirty="0"/>
        </a:p>
      </dsp:txBody>
      <dsp:txXfrm rot="-5400000">
        <a:off x="1860676" y="87758"/>
        <a:ext cx="6839957" cy="1559084"/>
      </dsp:txXfrm>
    </dsp:sp>
    <dsp:sp modelId="{BA6BE376-0AE1-4112-9464-49A9E832B302}">
      <dsp:nvSpPr>
        <dsp:cNvPr id="0" name=""/>
        <dsp:cNvSpPr/>
      </dsp:nvSpPr>
      <dsp:spPr>
        <a:xfrm rot="5400000">
          <a:off x="-398716" y="2777752"/>
          <a:ext cx="2658107" cy="1860675"/>
        </a:xfrm>
        <a:prstGeom prst="chevron">
          <a:avLst/>
        </a:prstGeom>
        <a:solidFill>
          <a:schemeClr val="accent3">
            <a:hueOff val="2452395"/>
            <a:satOff val="-81125"/>
            <a:lumOff val="-1176"/>
            <a:alphaOff val="0"/>
          </a:schemeClr>
        </a:solidFill>
        <a:ln w="19050" cap="flat" cmpd="sng" algn="ctr">
          <a:solidFill>
            <a:schemeClr val="accent3">
              <a:hueOff val="2452395"/>
              <a:satOff val="-81125"/>
              <a:lumOff val="-117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t>¿Que es la Iglesia Local?</a:t>
          </a:r>
        </a:p>
      </dsp:txBody>
      <dsp:txXfrm rot="-5400000">
        <a:off x="1" y="3309374"/>
        <a:ext cx="1860675" cy="797432"/>
      </dsp:txXfrm>
    </dsp:sp>
    <dsp:sp modelId="{528084CB-9870-4063-A5B8-33D66600CC2B}">
      <dsp:nvSpPr>
        <dsp:cNvPr id="0" name=""/>
        <dsp:cNvSpPr/>
      </dsp:nvSpPr>
      <dsp:spPr>
        <a:xfrm rot="5400000">
          <a:off x="4458940" y="-219228"/>
          <a:ext cx="1727770" cy="6924300"/>
        </a:xfrm>
        <a:prstGeom prst="round2SameRect">
          <a:avLst/>
        </a:prstGeom>
        <a:solidFill>
          <a:schemeClr val="lt1">
            <a:alpha val="90000"/>
            <a:hueOff val="0"/>
            <a:satOff val="0"/>
            <a:lumOff val="0"/>
            <a:alphaOff val="0"/>
          </a:schemeClr>
        </a:solidFill>
        <a:ln w="19050" cap="flat" cmpd="sng" algn="ctr">
          <a:solidFill>
            <a:schemeClr val="accent3">
              <a:hueOff val="2452395"/>
              <a:satOff val="-81125"/>
              <a:lumOff val="-11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L" sz="2000" kern="1200" dirty="0"/>
            <a:t>“La iglesia local es un grupo de cristianos que se reúne regularmente en el nombre de Jesús para confirmar y supervisar oficialmente la membresía mutua en Jesucristo y en su Reino a través de la predicación del evangelio y la práctica de los sacramentos” Jonathan Leeman</a:t>
          </a:r>
          <a:endParaRPr lang="es-ES" sz="2000" kern="1200" dirty="0"/>
        </a:p>
      </dsp:txBody>
      <dsp:txXfrm rot="-5400000">
        <a:off x="1860676" y="2463379"/>
        <a:ext cx="6839957" cy="15590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A6B87-3407-43BA-BDDC-660ED2F48B02}">
      <dsp:nvSpPr>
        <dsp:cNvPr id="0" name=""/>
        <dsp:cNvSpPr/>
      </dsp:nvSpPr>
      <dsp:spPr>
        <a:xfrm rot="5400000">
          <a:off x="-270979" y="273452"/>
          <a:ext cx="1806528" cy="1264570"/>
        </a:xfrm>
        <a:prstGeom prst="chevron">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kern="1200" dirty="0"/>
            <a:t>¿Cuál es el propósito de la Iglesia?</a:t>
          </a:r>
        </a:p>
      </dsp:txBody>
      <dsp:txXfrm rot="-5400000">
        <a:off x="0" y="634758"/>
        <a:ext cx="1264570" cy="541958"/>
      </dsp:txXfrm>
    </dsp:sp>
    <dsp:sp modelId="{8BD222FF-034F-4283-A11F-E0856736CD1F}">
      <dsp:nvSpPr>
        <dsp:cNvPr id="0" name=""/>
        <dsp:cNvSpPr/>
      </dsp:nvSpPr>
      <dsp:spPr>
        <a:xfrm rot="5400000">
          <a:off x="4437651" y="-3170607"/>
          <a:ext cx="1174243" cy="7520405"/>
        </a:xfrm>
        <a:prstGeom prst="round2SameRect">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ES" sz="2000" kern="1200" dirty="0"/>
            <a:t>Dar alabanza y gloria a Dios (Efesios 1:4-14)</a:t>
          </a:r>
        </a:p>
      </dsp:txBody>
      <dsp:txXfrm rot="-5400000">
        <a:off x="1264570" y="59796"/>
        <a:ext cx="7463083" cy="1059599"/>
      </dsp:txXfrm>
    </dsp:sp>
    <dsp:sp modelId="{BEEFECA9-CD72-4FAE-90C6-C05CF42944AF}">
      <dsp:nvSpPr>
        <dsp:cNvPr id="0" name=""/>
        <dsp:cNvSpPr/>
      </dsp:nvSpPr>
      <dsp:spPr>
        <a:xfrm rot="5400000">
          <a:off x="-270979" y="1887994"/>
          <a:ext cx="1806528" cy="1264570"/>
        </a:xfrm>
        <a:prstGeom prst="chevron">
          <a:avLst/>
        </a:prstGeom>
        <a:solidFill>
          <a:schemeClr val="accent3">
            <a:hueOff val="1226198"/>
            <a:satOff val="-40562"/>
            <a:lumOff val="-588"/>
            <a:alphaOff val="0"/>
          </a:schemeClr>
        </a:solidFill>
        <a:ln w="19050" cap="flat" cmpd="sng" algn="ctr">
          <a:solidFill>
            <a:schemeClr val="accent3">
              <a:hueOff val="1226198"/>
              <a:satOff val="-40562"/>
              <a:lumOff val="-58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kern="1200" dirty="0"/>
            <a:t>Los unos a los otros</a:t>
          </a:r>
        </a:p>
      </dsp:txBody>
      <dsp:txXfrm rot="-5400000">
        <a:off x="0" y="2249300"/>
        <a:ext cx="1264570" cy="541958"/>
      </dsp:txXfrm>
    </dsp:sp>
    <dsp:sp modelId="{CC76759F-C05B-4105-9870-7BFC7FA5512E}">
      <dsp:nvSpPr>
        <dsp:cNvPr id="0" name=""/>
        <dsp:cNvSpPr/>
      </dsp:nvSpPr>
      <dsp:spPr>
        <a:xfrm rot="5400000">
          <a:off x="4437651" y="-1556065"/>
          <a:ext cx="1174243" cy="7520405"/>
        </a:xfrm>
        <a:prstGeom prst="round2SameRect">
          <a:avLst/>
        </a:prstGeom>
        <a:solidFill>
          <a:schemeClr val="lt1">
            <a:alpha val="90000"/>
            <a:hueOff val="0"/>
            <a:satOff val="0"/>
            <a:lumOff val="0"/>
            <a:alphaOff val="0"/>
          </a:schemeClr>
        </a:solidFill>
        <a:ln w="19050" cap="flat" cmpd="sng" algn="ctr">
          <a:solidFill>
            <a:schemeClr val="accent3">
              <a:hueOff val="1226198"/>
              <a:satOff val="-40562"/>
              <a:lumOff val="-5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ES" sz="2000" kern="1200" dirty="0"/>
            <a:t>Amaos, prefiéranse, amonestaos, alentaos, servíos, recíbanse, etc. </a:t>
          </a:r>
        </a:p>
      </dsp:txBody>
      <dsp:txXfrm rot="-5400000">
        <a:off x="1264570" y="1674338"/>
        <a:ext cx="7463083" cy="1059599"/>
      </dsp:txXfrm>
    </dsp:sp>
    <dsp:sp modelId="{E80FF41B-39CF-4BEE-812F-97E9A8580A3C}">
      <dsp:nvSpPr>
        <dsp:cNvPr id="0" name=""/>
        <dsp:cNvSpPr/>
      </dsp:nvSpPr>
      <dsp:spPr>
        <a:xfrm rot="5400000">
          <a:off x="-270979" y="3502536"/>
          <a:ext cx="1806528" cy="1264570"/>
        </a:xfrm>
        <a:prstGeom prst="chevron">
          <a:avLst/>
        </a:prstGeom>
        <a:solidFill>
          <a:schemeClr val="accent3">
            <a:hueOff val="2452395"/>
            <a:satOff val="-81125"/>
            <a:lumOff val="-1176"/>
            <a:alphaOff val="0"/>
          </a:schemeClr>
        </a:solidFill>
        <a:ln w="19050" cap="flat" cmpd="sng" algn="ctr">
          <a:solidFill>
            <a:schemeClr val="accent3">
              <a:hueOff val="2452395"/>
              <a:satOff val="-81125"/>
              <a:lumOff val="-117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kern="1200" dirty="0"/>
            <a:t>Características de la Iglesia </a:t>
          </a:r>
        </a:p>
      </dsp:txBody>
      <dsp:txXfrm rot="-5400000">
        <a:off x="0" y="3863842"/>
        <a:ext cx="1264570" cy="541958"/>
      </dsp:txXfrm>
    </dsp:sp>
    <dsp:sp modelId="{22F89DB7-93CF-4F07-B37F-F134B82EC124}">
      <dsp:nvSpPr>
        <dsp:cNvPr id="0" name=""/>
        <dsp:cNvSpPr/>
      </dsp:nvSpPr>
      <dsp:spPr>
        <a:xfrm rot="5400000">
          <a:off x="4437651" y="58476"/>
          <a:ext cx="1174243" cy="7520405"/>
        </a:xfrm>
        <a:prstGeom prst="round2SameRect">
          <a:avLst/>
        </a:prstGeom>
        <a:solidFill>
          <a:schemeClr val="lt1">
            <a:alpha val="90000"/>
            <a:hueOff val="0"/>
            <a:satOff val="0"/>
            <a:lumOff val="0"/>
            <a:alphaOff val="0"/>
          </a:schemeClr>
        </a:solidFill>
        <a:ln w="19050" cap="flat" cmpd="sng" algn="ctr">
          <a:solidFill>
            <a:schemeClr val="accent3">
              <a:hueOff val="2452395"/>
              <a:satOff val="-81125"/>
              <a:lumOff val="-11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ES" sz="2000" kern="1200" dirty="0"/>
            <a:t>Persevera en la doctrina, en la comunión y sacramentos. Oraban, eran llenos del E.S, hablaban la Palabra, eran sencillos, estaban unidos, tenían gracia abundante y tenían todo en común. </a:t>
          </a:r>
        </a:p>
      </dsp:txBody>
      <dsp:txXfrm rot="-5400000">
        <a:off x="1264570" y="3288879"/>
        <a:ext cx="7463083" cy="10595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87F54-E00C-45CC-ADF0-2BDC9DEBBB49}">
      <dsp:nvSpPr>
        <dsp:cNvPr id="0" name=""/>
        <dsp:cNvSpPr/>
      </dsp:nvSpPr>
      <dsp:spPr>
        <a:xfrm>
          <a:off x="2689028" y="1167301"/>
          <a:ext cx="3313114" cy="1512168"/>
        </a:xfrm>
        <a:prstGeom prst="roundRect">
          <a:avLst/>
        </a:prstGeom>
        <a:solidFill>
          <a:schemeClr val="accent2">
            <a:hueOff val="0"/>
            <a:satOff val="0"/>
            <a:lumOff val="0"/>
            <a:alphaOff val="0"/>
          </a:schemeClr>
        </a:solidFill>
        <a:ln w="4762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es-ES" sz="3500" kern="1200" dirty="0"/>
            <a:t>El Evangelio</a:t>
          </a:r>
        </a:p>
      </dsp:txBody>
      <dsp:txXfrm>
        <a:off x="2762846" y="1241119"/>
        <a:ext cx="3165478" cy="1364532"/>
      </dsp:txXfrm>
    </dsp:sp>
    <dsp:sp modelId="{20AD976C-F241-48B6-B9F0-932228BFA9F3}">
      <dsp:nvSpPr>
        <dsp:cNvPr id="0" name=""/>
        <dsp:cNvSpPr/>
      </dsp:nvSpPr>
      <dsp:spPr>
        <a:xfrm rot="16200782">
          <a:off x="4268917" y="1090443"/>
          <a:ext cx="153715" cy="0"/>
        </a:xfrm>
        <a:custGeom>
          <a:avLst/>
          <a:gdLst/>
          <a:ahLst/>
          <a:cxnLst/>
          <a:rect l="0" t="0" r="0" b="0"/>
          <a:pathLst>
            <a:path>
              <a:moveTo>
                <a:pt x="0" y="0"/>
              </a:moveTo>
              <a:lnTo>
                <a:pt x="153715" y="0"/>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2AD133-AE2B-4236-AB02-51F69997BE04}">
      <dsp:nvSpPr>
        <dsp:cNvPr id="0" name=""/>
        <dsp:cNvSpPr/>
      </dsp:nvSpPr>
      <dsp:spPr>
        <a:xfrm>
          <a:off x="2185669" y="433"/>
          <a:ext cx="4320477" cy="1013152"/>
        </a:xfrm>
        <a:prstGeom prst="roundRect">
          <a:avLst/>
        </a:prstGeom>
        <a:solidFill>
          <a:schemeClr val="accent3">
            <a:hueOff val="0"/>
            <a:satOff val="0"/>
            <a:lumOff val="0"/>
            <a:alphaOff val="0"/>
          </a:schemeClr>
        </a:solidFill>
        <a:ln w="4762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es-ES" sz="3500" kern="1200" dirty="0"/>
            <a:t>Sola Scriptura</a:t>
          </a:r>
        </a:p>
      </dsp:txBody>
      <dsp:txXfrm>
        <a:off x="2235127" y="49891"/>
        <a:ext cx="4221561" cy="914236"/>
      </dsp:txXfrm>
    </dsp:sp>
    <dsp:sp modelId="{49B6E8CE-D82B-4F38-A2BF-36BA732E801D}">
      <dsp:nvSpPr>
        <dsp:cNvPr id="0" name=""/>
        <dsp:cNvSpPr/>
      </dsp:nvSpPr>
      <dsp:spPr>
        <a:xfrm rot="21468099">
          <a:off x="6002073" y="1856137"/>
          <a:ext cx="190680" cy="0"/>
        </a:xfrm>
        <a:custGeom>
          <a:avLst/>
          <a:gdLst/>
          <a:ahLst/>
          <a:cxnLst/>
          <a:rect l="0" t="0" r="0" b="0"/>
          <a:pathLst>
            <a:path>
              <a:moveTo>
                <a:pt x="0" y="0"/>
              </a:moveTo>
              <a:lnTo>
                <a:pt x="190680" y="0"/>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693783-9EEE-48EF-B07E-FC864AF03A39}">
      <dsp:nvSpPr>
        <dsp:cNvPr id="0" name=""/>
        <dsp:cNvSpPr/>
      </dsp:nvSpPr>
      <dsp:spPr>
        <a:xfrm>
          <a:off x="6192683" y="1296148"/>
          <a:ext cx="2592292" cy="1013152"/>
        </a:xfrm>
        <a:prstGeom prst="roundRect">
          <a:avLst/>
        </a:prstGeom>
        <a:solidFill>
          <a:schemeClr val="accent4">
            <a:hueOff val="0"/>
            <a:satOff val="0"/>
            <a:lumOff val="0"/>
            <a:alphaOff val="0"/>
          </a:schemeClr>
        </a:solidFill>
        <a:ln w="4762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s-ES" sz="2900" kern="1200" dirty="0"/>
            <a:t>Elección Incondicional</a:t>
          </a:r>
        </a:p>
      </dsp:txBody>
      <dsp:txXfrm>
        <a:off x="6242141" y="1345606"/>
        <a:ext cx="2493376" cy="914236"/>
      </dsp:txXfrm>
    </dsp:sp>
    <dsp:sp modelId="{5002E325-006A-41C3-ACE7-51AB7816F2F1}">
      <dsp:nvSpPr>
        <dsp:cNvPr id="0" name=""/>
        <dsp:cNvSpPr/>
      </dsp:nvSpPr>
      <dsp:spPr>
        <a:xfrm rot="2062209">
          <a:off x="5319782" y="3103930"/>
          <a:ext cx="1503749" cy="0"/>
        </a:xfrm>
        <a:custGeom>
          <a:avLst/>
          <a:gdLst/>
          <a:ahLst/>
          <a:cxnLst/>
          <a:rect l="0" t="0" r="0" b="0"/>
          <a:pathLst>
            <a:path>
              <a:moveTo>
                <a:pt x="0" y="0"/>
              </a:moveTo>
              <a:lnTo>
                <a:pt x="1503749" y="0"/>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D1DB35-5494-4B81-8CAC-E714289BE265}">
      <dsp:nvSpPr>
        <dsp:cNvPr id="0" name=""/>
        <dsp:cNvSpPr/>
      </dsp:nvSpPr>
      <dsp:spPr>
        <a:xfrm>
          <a:off x="6080871" y="3528391"/>
          <a:ext cx="2704104" cy="1013152"/>
        </a:xfrm>
        <a:prstGeom prst="roundRect">
          <a:avLst/>
        </a:prstGeom>
        <a:solidFill>
          <a:schemeClr val="accent5">
            <a:hueOff val="0"/>
            <a:satOff val="0"/>
            <a:lumOff val="0"/>
            <a:alphaOff val="0"/>
          </a:schemeClr>
        </a:solidFill>
        <a:ln w="4762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s-ES" sz="2900" kern="1200" dirty="0"/>
            <a:t>Perseverancia de Los Santos</a:t>
          </a:r>
        </a:p>
      </dsp:txBody>
      <dsp:txXfrm>
        <a:off x="6130329" y="3577849"/>
        <a:ext cx="2605188" cy="914236"/>
      </dsp:txXfrm>
    </dsp:sp>
    <dsp:sp modelId="{E8FE258A-78F3-4005-A7AF-DFC8C92A3596}">
      <dsp:nvSpPr>
        <dsp:cNvPr id="0" name=""/>
        <dsp:cNvSpPr/>
      </dsp:nvSpPr>
      <dsp:spPr>
        <a:xfrm rot="5399576">
          <a:off x="3672010" y="3353221"/>
          <a:ext cx="1347504" cy="0"/>
        </a:xfrm>
        <a:custGeom>
          <a:avLst/>
          <a:gdLst/>
          <a:ahLst/>
          <a:cxnLst/>
          <a:rect l="0" t="0" r="0" b="0"/>
          <a:pathLst>
            <a:path>
              <a:moveTo>
                <a:pt x="0" y="0"/>
              </a:moveTo>
              <a:lnTo>
                <a:pt x="1347504" y="0"/>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7D4945-8004-4AAA-A831-FF4E2CBBDDEB}">
      <dsp:nvSpPr>
        <dsp:cNvPr id="0" name=""/>
        <dsp:cNvSpPr/>
      </dsp:nvSpPr>
      <dsp:spPr>
        <a:xfrm>
          <a:off x="3031135" y="4026974"/>
          <a:ext cx="2629546" cy="1013152"/>
        </a:xfrm>
        <a:prstGeom prst="roundRect">
          <a:avLst/>
        </a:prstGeom>
        <a:solidFill>
          <a:schemeClr val="accent6">
            <a:hueOff val="0"/>
            <a:satOff val="0"/>
            <a:lumOff val="0"/>
            <a:alphaOff val="0"/>
          </a:schemeClr>
        </a:solidFill>
        <a:ln w="4762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s-ES" sz="2900" kern="1200" dirty="0"/>
            <a:t>Gracia Irresistible</a:t>
          </a:r>
        </a:p>
      </dsp:txBody>
      <dsp:txXfrm>
        <a:off x="3080593" y="4076432"/>
        <a:ext cx="2530630" cy="914236"/>
      </dsp:txXfrm>
    </dsp:sp>
    <dsp:sp modelId="{63603197-46F3-48FC-9C12-21150301D531}">
      <dsp:nvSpPr>
        <dsp:cNvPr id="0" name=""/>
        <dsp:cNvSpPr/>
      </dsp:nvSpPr>
      <dsp:spPr>
        <a:xfrm rot="8664029">
          <a:off x="1967406" y="3103935"/>
          <a:ext cx="1458353" cy="0"/>
        </a:xfrm>
        <a:custGeom>
          <a:avLst/>
          <a:gdLst/>
          <a:ahLst/>
          <a:cxnLst/>
          <a:rect l="0" t="0" r="0" b="0"/>
          <a:pathLst>
            <a:path>
              <a:moveTo>
                <a:pt x="0" y="0"/>
              </a:moveTo>
              <a:lnTo>
                <a:pt x="1458353" y="0"/>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1D3398-EB19-4F98-A94C-A6C44737B58A}">
      <dsp:nvSpPr>
        <dsp:cNvPr id="0" name=""/>
        <dsp:cNvSpPr/>
      </dsp:nvSpPr>
      <dsp:spPr>
        <a:xfrm>
          <a:off x="137202" y="3528400"/>
          <a:ext cx="2517785" cy="1013152"/>
        </a:xfrm>
        <a:prstGeom prst="roundRect">
          <a:avLst/>
        </a:prstGeom>
        <a:solidFill>
          <a:schemeClr val="accent2">
            <a:hueOff val="0"/>
            <a:satOff val="0"/>
            <a:lumOff val="0"/>
            <a:alphaOff val="0"/>
          </a:schemeClr>
        </a:solidFill>
        <a:ln w="4762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s-ES" sz="2900" kern="1200" dirty="0"/>
            <a:t>Expiación Limitada</a:t>
          </a:r>
        </a:p>
      </dsp:txBody>
      <dsp:txXfrm>
        <a:off x="186660" y="3577858"/>
        <a:ext cx="2418869" cy="914236"/>
      </dsp:txXfrm>
    </dsp:sp>
    <dsp:sp modelId="{82C3139F-07B5-4836-91B5-A0797D1FD91D}">
      <dsp:nvSpPr>
        <dsp:cNvPr id="0" name=""/>
        <dsp:cNvSpPr/>
      </dsp:nvSpPr>
      <dsp:spPr>
        <a:xfrm rot="10852333">
          <a:off x="2299185" y="1895198"/>
          <a:ext cx="389866" cy="0"/>
        </a:xfrm>
        <a:custGeom>
          <a:avLst/>
          <a:gdLst/>
          <a:ahLst/>
          <a:cxnLst/>
          <a:rect l="0" t="0" r="0" b="0"/>
          <a:pathLst>
            <a:path>
              <a:moveTo>
                <a:pt x="0" y="0"/>
              </a:moveTo>
              <a:lnTo>
                <a:pt x="389866" y="0"/>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E288FA-C3DE-4925-97D3-DA10F7BF4F57}">
      <dsp:nvSpPr>
        <dsp:cNvPr id="0" name=""/>
        <dsp:cNvSpPr/>
      </dsp:nvSpPr>
      <dsp:spPr>
        <a:xfrm>
          <a:off x="0" y="1368153"/>
          <a:ext cx="2299207" cy="1013152"/>
        </a:xfrm>
        <a:prstGeom prst="roundRect">
          <a:avLst/>
        </a:prstGeom>
        <a:solidFill>
          <a:schemeClr val="accent3">
            <a:hueOff val="0"/>
            <a:satOff val="0"/>
            <a:lumOff val="0"/>
            <a:alphaOff val="0"/>
          </a:schemeClr>
        </a:solidFill>
        <a:ln w="4762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s-ES" sz="2900" kern="1200" dirty="0"/>
            <a:t>Depravación Total</a:t>
          </a:r>
        </a:p>
      </dsp:txBody>
      <dsp:txXfrm>
        <a:off x="49458" y="1417611"/>
        <a:ext cx="2200291" cy="91423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D45946-6D50-4A78-B105-4083E5852B28}" type="datetimeFigureOut">
              <a:rPr lang="es-CL" smtClean="0"/>
              <a:t>16-10-2016</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00FFB5-8608-41BE-B58C-CD66DFB57FF5}" type="slidenum">
              <a:rPr lang="es-CL" smtClean="0"/>
              <a:t>‹Nº›</a:t>
            </a:fld>
            <a:endParaRPr lang="es-CL"/>
          </a:p>
        </p:txBody>
      </p:sp>
    </p:spTree>
    <p:extLst>
      <p:ext uri="{BB962C8B-B14F-4D97-AF65-F5344CB8AC3E}">
        <p14:creationId xmlns:p14="http://schemas.microsoft.com/office/powerpoint/2010/main" val="1320519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DBA56D8-B783-4B20-AD40-57038AE2F71D}" type="datetimeFigureOut">
              <a:rPr lang="es-CL" smtClean="0"/>
              <a:t>16-10-2016</a:t>
            </a:fld>
            <a:endParaRPr lang="es-CL"/>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62F334F5-3967-473A-847B-BDE799E25AB0}" type="slidenum">
              <a:rPr lang="es-CL" smtClean="0"/>
              <a:t>‹Nº›</a:t>
            </a:fld>
            <a:endParaRPr lang="es-CL"/>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s-CL"/>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s-ES"/>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9DBA56D8-B783-4B20-AD40-57038AE2F71D}" type="datetimeFigureOut">
              <a:rPr lang="es-CL" smtClean="0"/>
              <a:t>16-10-2016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62F334F5-3967-473A-847B-BDE799E25AB0}"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DBA56D8-B783-4B20-AD40-57038AE2F71D}" type="datetimeFigureOut">
              <a:rPr lang="es-CL" smtClean="0"/>
              <a:t>16-10-2016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62F334F5-3967-473A-847B-BDE799E25AB0}"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DBA56D8-B783-4B20-AD40-57038AE2F71D}" type="datetimeFigureOut">
              <a:rPr lang="es-CL" smtClean="0"/>
              <a:t>16-10-2016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62F334F5-3967-473A-847B-BDE799E25AB0}" type="slidenum">
              <a:rPr lang="es-CL" smtClean="0"/>
              <a:t>‹Nº›</a:t>
            </a:fld>
            <a:endParaRPr lang="es-CL"/>
          </a:p>
        </p:txBody>
      </p:sp>
      <p:sp>
        <p:nvSpPr>
          <p:cNvPr id="7" name="Title 6"/>
          <p:cNvSpPr>
            <a:spLocks noGrp="1"/>
          </p:cNvSpPr>
          <p:nvPr>
            <p:ph type="title"/>
          </p:nvPr>
        </p:nvSpPr>
        <p:spPr/>
        <p:txBody>
          <a:bodyPr/>
          <a:lstStyle/>
          <a:p>
            <a:r>
              <a:rPr lang="es-ES"/>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9" name="Date Placeholder 8"/>
          <p:cNvSpPr>
            <a:spLocks noGrp="1"/>
          </p:cNvSpPr>
          <p:nvPr>
            <p:ph type="dt" sz="half" idx="10"/>
          </p:nvPr>
        </p:nvSpPr>
        <p:spPr/>
        <p:txBody>
          <a:bodyPr/>
          <a:lstStyle>
            <a:lvl1pPr>
              <a:defRPr>
                <a:solidFill>
                  <a:srgbClr val="FFFFFF"/>
                </a:solidFill>
              </a:defRPr>
            </a:lvl1pPr>
          </a:lstStyle>
          <a:p>
            <a:fld id="{9DBA56D8-B783-4B20-AD40-57038AE2F71D}" type="datetimeFigureOut">
              <a:rPr lang="es-CL" smtClean="0"/>
              <a:t>16-10-2016</a:t>
            </a:fld>
            <a:endParaRPr lang="es-CL"/>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62F334F5-3967-473A-847B-BDE799E25AB0}" type="slidenum">
              <a:rPr lang="es-CL" smtClean="0"/>
              <a:t>‹Nº›</a:t>
            </a:fld>
            <a:endParaRPr lang="es-CL"/>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s-CL"/>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s-ES"/>
              <a:t>Haga clic para modificar el estilo de título del patrón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DBA56D8-B783-4B20-AD40-57038AE2F71D}" type="datetimeFigureOut">
              <a:rPr lang="es-CL" smtClean="0"/>
              <a:t>16-10-2016</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62F334F5-3967-473A-847B-BDE799E25AB0}" type="slidenum">
              <a:rPr lang="es-CL" smtClean="0"/>
              <a:t>‹Nº›</a:t>
            </a:fld>
            <a:endParaRPr lang="es-CL"/>
          </a:p>
        </p:txBody>
      </p:sp>
      <p:sp>
        <p:nvSpPr>
          <p:cNvPr id="8" name="Title 7"/>
          <p:cNvSpPr>
            <a:spLocks noGrp="1"/>
          </p:cNvSpPr>
          <p:nvPr>
            <p:ph type="title"/>
          </p:nvPr>
        </p:nvSpPr>
        <p:spPr/>
        <p:txBody>
          <a:bodyPr/>
          <a:lstStyle/>
          <a:p>
            <a:r>
              <a:rPr lang="es-ES"/>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DBA56D8-B783-4B20-AD40-57038AE2F71D}" type="datetimeFigureOut">
              <a:rPr lang="es-CL" smtClean="0"/>
              <a:t>16-10-2016</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62F334F5-3967-473A-847B-BDE799E25AB0}" type="slidenum">
              <a:rPr lang="es-CL" smtClean="0"/>
              <a:t>‹Nº›</a:t>
            </a:fld>
            <a:endParaRPr lang="es-CL"/>
          </a:p>
        </p:txBody>
      </p:sp>
      <p:sp>
        <p:nvSpPr>
          <p:cNvPr id="10" name="Title 9"/>
          <p:cNvSpPr>
            <a:spLocks noGrp="1"/>
          </p:cNvSpPr>
          <p:nvPr>
            <p:ph type="title"/>
          </p:nvPr>
        </p:nvSpPr>
        <p:spPr/>
        <p:txBody>
          <a:bodyPr/>
          <a:lstStyle/>
          <a:p>
            <a:r>
              <a:rPr lang="es-ES"/>
              <a:t>Haga clic para modificar el estilo de título del patrón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DBA56D8-B783-4B20-AD40-57038AE2F71D}" type="datetimeFigureOut">
              <a:rPr lang="es-CL" smtClean="0"/>
              <a:t>16-10-2016</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62F334F5-3967-473A-847B-BDE799E25AB0}" type="slidenum">
              <a:rPr lang="es-CL" smtClean="0"/>
              <a:t>‹Nº›</a:t>
            </a:fld>
            <a:endParaRPr lang="es-CL"/>
          </a:p>
        </p:txBody>
      </p:sp>
      <p:sp>
        <p:nvSpPr>
          <p:cNvPr id="6" name="Title 5"/>
          <p:cNvSpPr>
            <a:spLocks noGrp="1"/>
          </p:cNvSpPr>
          <p:nvPr>
            <p:ph type="title"/>
          </p:nvPr>
        </p:nvSpPr>
        <p:spPr/>
        <p:txBody>
          <a:bodyPr/>
          <a:lstStyle/>
          <a:p>
            <a:r>
              <a:rPr lang="es-ES"/>
              <a:t>Haga clic para modificar el estilo de título del patrón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DBA56D8-B783-4B20-AD40-57038AE2F71D}" type="datetimeFigureOut">
              <a:rPr lang="es-CL" smtClean="0"/>
              <a:t>16-10-2016</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62F334F5-3967-473A-847B-BDE799E25AB0}"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DBA56D8-B783-4B20-AD40-57038AE2F71D}" type="datetimeFigureOut">
              <a:rPr lang="es-CL" smtClean="0"/>
              <a:t>16-10-2016</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62F334F5-3967-473A-847B-BDE799E25AB0}" type="slidenum">
              <a:rPr lang="es-CL" smtClean="0"/>
              <a:t>‹Nº›</a:t>
            </a:fld>
            <a:endParaRPr lang="es-CL"/>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s-ES"/>
              <a:t>Haga clic para modificar el estilo de título del patrón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DBA56D8-B783-4B20-AD40-57038AE2F71D}" type="datetimeFigureOut">
              <a:rPr lang="es-CL" smtClean="0"/>
              <a:t>16-10-2016</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62F334F5-3967-473A-847B-BDE799E25AB0}" type="slidenum">
              <a:rPr lang="es-CL" smtClean="0"/>
              <a:t>‹Nº›</a:t>
            </a:fld>
            <a:endParaRPr lang="es-CL"/>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s-ES"/>
              <a:t>Haga clic para modificar el estilo de 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DBA56D8-B783-4B20-AD40-57038AE2F71D}" type="datetimeFigureOut">
              <a:rPr lang="es-CL" smtClean="0"/>
              <a:t>16-10-2016</a:t>
            </a:fld>
            <a:endParaRPr lang="es-CL"/>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s-CL"/>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62F334F5-3967-473A-847B-BDE799E25AB0}"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a:t>Unidos en cristo </a:t>
            </a:r>
          </a:p>
        </p:txBody>
      </p:sp>
      <p:sp>
        <p:nvSpPr>
          <p:cNvPr id="4" name="2 Subtítulo"/>
          <p:cNvSpPr>
            <a:spLocks noGrp="1"/>
          </p:cNvSpPr>
          <p:nvPr>
            <p:ph type="subTitle" idx="1"/>
          </p:nvPr>
        </p:nvSpPr>
        <p:spPr>
          <a:xfrm>
            <a:off x="7020272" y="2052960"/>
            <a:ext cx="1981200" cy="2592288"/>
          </a:xfrm>
        </p:spPr>
        <p:txBody>
          <a:bodyPr>
            <a:normAutofit/>
          </a:bodyPr>
          <a:lstStyle/>
          <a:p>
            <a:pPr algn="ctr"/>
            <a:r>
              <a:rPr lang="es-CL" dirty="0"/>
              <a:t>IGLESIA BAUTISTA GRACIA SOBERANA</a:t>
            </a:r>
          </a:p>
          <a:p>
            <a:pPr algn="ctr"/>
            <a:endParaRPr lang="es-CL" dirty="0"/>
          </a:p>
          <a:p>
            <a:pPr algn="ctr"/>
            <a:r>
              <a:rPr lang="es-CL" dirty="0"/>
              <a:t> 16 de Octubre, 2016</a:t>
            </a:r>
          </a:p>
          <a:p>
            <a:pPr algn="ctr"/>
            <a:endParaRPr lang="es-CL" dirty="0"/>
          </a:p>
        </p:txBody>
      </p:sp>
    </p:spTree>
    <p:extLst>
      <p:ext uri="{BB962C8B-B14F-4D97-AF65-F5344CB8AC3E}">
        <p14:creationId xmlns:p14="http://schemas.microsoft.com/office/powerpoint/2010/main" val="1121684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CL" dirty="0"/>
              <a:t>Algunos ejemplos </a:t>
            </a:r>
          </a:p>
        </p:txBody>
      </p:sp>
      <p:sp>
        <p:nvSpPr>
          <p:cNvPr id="4" name="Rectángulo 3"/>
          <p:cNvSpPr/>
          <p:nvPr/>
        </p:nvSpPr>
        <p:spPr>
          <a:xfrm>
            <a:off x="2664906" y="1628800"/>
            <a:ext cx="6299582" cy="249289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L" sz="2800" dirty="0">
                <a:solidFill>
                  <a:schemeClr val="tx1"/>
                </a:solidFill>
              </a:rPr>
              <a:t>“Para que yo no pueda poner en ridículo mi testimonio me he desligado yo mismo de los que yerran en la fe, y aun de aquellos quienes se asocian con ellos” (</a:t>
            </a:r>
            <a:r>
              <a:rPr lang="es-CL" sz="2800" dirty="0" err="1">
                <a:solidFill>
                  <a:schemeClr val="tx1"/>
                </a:solidFill>
              </a:rPr>
              <a:t>Metropolitan</a:t>
            </a:r>
            <a:r>
              <a:rPr lang="es-CL" sz="2800" dirty="0">
                <a:solidFill>
                  <a:schemeClr val="tx1"/>
                </a:solidFill>
              </a:rPr>
              <a:t> </a:t>
            </a:r>
            <a:r>
              <a:rPr lang="es-CL" sz="2800" dirty="0" err="1">
                <a:solidFill>
                  <a:schemeClr val="tx1"/>
                </a:solidFill>
              </a:rPr>
              <a:t>Tabernacle</a:t>
            </a:r>
            <a:r>
              <a:rPr lang="es-CL" sz="2800" dirty="0">
                <a:solidFill>
                  <a:schemeClr val="tx1"/>
                </a:solidFill>
              </a:rPr>
              <a:t> </a:t>
            </a:r>
            <a:r>
              <a:rPr lang="es-CL" sz="2800" dirty="0" err="1">
                <a:solidFill>
                  <a:schemeClr val="tx1"/>
                </a:solidFill>
              </a:rPr>
              <a:t>Pulpit</a:t>
            </a:r>
            <a:r>
              <a:rPr lang="es-CL" sz="2800" dirty="0">
                <a:solidFill>
                  <a:schemeClr val="tx1"/>
                </a:solidFill>
              </a:rPr>
              <a:t> 1888, Nro.  2047)</a:t>
            </a:r>
          </a:p>
        </p:txBody>
      </p:sp>
      <p:pic>
        <p:nvPicPr>
          <p:cNvPr id="2050" name="Picture 2" descr="http://bendicion.info/d1/sites/default/files/profile/spurgeon_chair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628800"/>
            <a:ext cx="2485394" cy="2492896"/>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2916832" y="1196752"/>
            <a:ext cx="2520280" cy="1477328"/>
          </a:xfrm>
          <a:prstGeom prst="rect">
            <a:avLst/>
          </a:prstGeom>
          <a:noFill/>
        </p:spPr>
        <p:txBody>
          <a:bodyPr wrap="square" rtlCol="0">
            <a:spAutoFit/>
          </a:bodyPr>
          <a:lstStyle/>
          <a:p>
            <a:r>
              <a:rPr lang="es-CL" dirty="0"/>
              <a:t>La espada y la cuchara teología liberal.</a:t>
            </a:r>
          </a:p>
          <a:p>
            <a:r>
              <a:rPr lang="es-CL" dirty="0"/>
              <a:t>Darwinismo</a:t>
            </a:r>
          </a:p>
          <a:p>
            <a:endParaRPr lang="es-CL" dirty="0"/>
          </a:p>
          <a:p>
            <a:r>
              <a:rPr lang="es-CL" dirty="0"/>
              <a:t>Parker Spurgeon teatro</a:t>
            </a:r>
          </a:p>
        </p:txBody>
      </p:sp>
      <p:sp>
        <p:nvSpPr>
          <p:cNvPr id="7" name="CuadroTexto 6"/>
          <p:cNvSpPr txBox="1"/>
          <p:nvPr/>
        </p:nvSpPr>
        <p:spPr>
          <a:xfrm>
            <a:off x="9252520" y="836712"/>
            <a:ext cx="2664296" cy="5355312"/>
          </a:xfrm>
          <a:prstGeom prst="rect">
            <a:avLst/>
          </a:prstGeom>
          <a:noFill/>
        </p:spPr>
        <p:txBody>
          <a:bodyPr wrap="square" rtlCol="0">
            <a:spAutoFit/>
          </a:bodyPr>
          <a:lstStyle/>
          <a:p>
            <a:pPr marL="342900" indent="-342900">
              <a:buAutoNum type="arabicParenR"/>
            </a:pPr>
            <a:r>
              <a:rPr lang="es-CL" dirty="0"/>
              <a:t>La reunión de oración devaluada</a:t>
            </a:r>
          </a:p>
          <a:p>
            <a:pPr marL="342900" indent="-342900">
              <a:buAutoNum type="arabicParenR"/>
            </a:pPr>
            <a:r>
              <a:rPr lang="es-CL" dirty="0"/>
              <a:t>2) Los </a:t>
            </a:r>
            <a:r>
              <a:rPr lang="es-CL" dirty="0" err="1"/>
              <a:t>minitros</a:t>
            </a:r>
            <a:r>
              <a:rPr lang="es-CL" dirty="0"/>
              <a:t> frecuentaban el teatro</a:t>
            </a:r>
          </a:p>
          <a:p>
            <a:pPr marL="342900" indent="-342900">
              <a:buAutoNum type="arabicParenR"/>
            </a:pPr>
            <a:r>
              <a:rPr lang="es-CL" dirty="0"/>
              <a:t>Los </a:t>
            </a:r>
            <a:r>
              <a:rPr lang="es-CL" dirty="0" err="1"/>
              <a:t>periodocos</a:t>
            </a:r>
            <a:r>
              <a:rPr lang="es-CL" dirty="0"/>
              <a:t> y revistas de la escuela liberal no estaban respetando las verdades de las escrituras</a:t>
            </a:r>
          </a:p>
          <a:p>
            <a:pPr marL="342900" indent="-342900">
              <a:buAutoNum type="arabicParenR"/>
            </a:pPr>
            <a:r>
              <a:rPr lang="es-CL" dirty="0"/>
              <a:t>Los ministros carecían de sana doctrina </a:t>
            </a:r>
          </a:p>
          <a:p>
            <a:endParaRPr lang="es-CL" dirty="0"/>
          </a:p>
          <a:p>
            <a:r>
              <a:rPr lang="es-CL" dirty="0"/>
              <a:t>Tres revistas anglicanas lo apoyaron y una que era su enemiga </a:t>
            </a:r>
          </a:p>
          <a:p>
            <a:endParaRPr lang="es-CL" dirty="0"/>
          </a:p>
        </p:txBody>
      </p:sp>
      <p:sp>
        <p:nvSpPr>
          <p:cNvPr id="8" name="Rectángulo 7"/>
          <p:cNvSpPr/>
          <p:nvPr/>
        </p:nvSpPr>
        <p:spPr>
          <a:xfrm>
            <a:off x="179512" y="4121696"/>
            <a:ext cx="8784976" cy="25476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L" sz="2200" dirty="0">
                <a:solidFill>
                  <a:schemeClr val="tx1"/>
                </a:solidFill>
              </a:rPr>
              <a:t>En la Espada y la Cuchara, escribió: “No puede haber compromiso: no podemos sostener la inspiración de la Palabra y, sin embargo, rechazarla; no podemos creer en la expiación y sin embargo negarla; no podemos sostener la doctrina de la caída y, sin embargo hablar de la evolución de la vida espiritual de la naturaleza humana; no podemos reconocer el castigo de los impenitentes y, sin embargo, aceptar la “más amplia esperanza”. Tenemos que elegir un camino o el otro. </a:t>
            </a:r>
          </a:p>
        </p:txBody>
      </p:sp>
      <p:sp>
        <p:nvSpPr>
          <p:cNvPr id="10" name="CuadroTexto 9"/>
          <p:cNvSpPr txBox="1"/>
          <p:nvPr/>
        </p:nvSpPr>
        <p:spPr>
          <a:xfrm>
            <a:off x="-3204864" y="2875248"/>
            <a:ext cx="3204864" cy="3139321"/>
          </a:xfrm>
          <a:prstGeom prst="rect">
            <a:avLst/>
          </a:prstGeom>
          <a:noFill/>
        </p:spPr>
        <p:txBody>
          <a:bodyPr wrap="square" rtlCol="0">
            <a:spAutoFit/>
          </a:bodyPr>
          <a:lstStyle/>
          <a:p>
            <a:r>
              <a:rPr lang="es-CL" dirty="0" err="1"/>
              <a:t>Tambien</a:t>
            </a:r>
            <a:r>
              <a:rPr lang="es-CL" dirty="0"/>
              <a:t> contra el </a:t>
            </a:r>
            <a:r>
              <a:rPr lang="es-CL" dirty="0" err="1"/>
              <a:t>arminianismo</a:t>
            </a:r>
            <a:r>
              <a:rPr lang="es-CL" dirty="0"/>
              <a:t> John Wesley detesto muchas de las doctrinas que predico, para el hombre en si tengo una reverencia no inferior a la de un </a:t>
            </a:r>
            <a:r>
              <a:rPr lang="es-CL" dirty="0" err="1"/>
              <a:t>wesleyano</a:t>
            </a:r>
            <a:r>
              <a:rPr lang="es-CL" dirty="0"/>
              <a:t>. No a los hombres sino a los conceptos que han abrazo. El </a:t>
            </a:r>
            <a:r>
              <a:rPr lang="es-CL" dirty="0" err="1"/>
              <a:t>arminianismo</a:t>
            </a:r>
            <a:r>
              <a:rPr lang="es-CL" dirty="0"/>
              <a:t> oscurece la gracia. </a:t>
            </a:r>
          </a:p>
        </p:txBody>
      </p:sp>
      <p:sp>
        <p:nvSpPr>
          <p:cNvPr id="11" name="CuadroTexto 10"/>
          <p:cNvSpPr txBox="1"/>
          <p:nvPr/>
        </p:nvSpPr>
        <p:spPr>
          <a:xfrm>
            <a:off x="-2916832" y="188640"/>
            <a:ext cx="2808312" cy="923330"/>
          </a:xfrm>
          <a:prstGeom prst="rect">
            <a:avLst/>
          </a:prstGeom>
          <a:noFill/>
        </p:spPr>
        <p:txBody>
          <a:bodyPr wrap="square" rtlCol="0">
            <a:spAutoFit/>
          </a:bodyPr>
          <a:lstStyle/>
          <a:p>
            <a:r>
              <a:rPr lang="es-CL" dirty="0" err="1"/>
              <a:t>Union</a:t>
            </a:r>
            <a:r>
              <a:rPr lang="es-CL" dirty="0"/>
              <a:t> bautista y </a:t>
            </a:r>
            <a:r>
              <a:rPr lang="es-CL" dirty="0" err="1"/>
              <a:t>asociasion</a:t>
            </a:r>
            <a:r>
              <a:rPr lang="es-CL" dirty="0"/>
              <a:t> bautista de </a:t>
            </a:r>
            <a:r>
              <a:rPr lang="es-CL" dirty="0" err="1"/>
              <a:t>londres</a:t>
            </a:r>
            <a:endParaRPr lang="es-CL" dirty="0"/>
          </a:p>
        </p:txBody>
      </p:sp>
    </p:spTree>
    <p:extLst>
      <p:ext uri="{BB962C8B-B14F-4D97-AF65-F5344CB8AC3E}">
        <p14:creationId xmlns:p14="http://schemas.microsoft.com/office/powerpoint/2010/main" val="401233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CL" dirty="0"/>
              <a:t>Algunos ejemplos </a:t>
            </a:r>
          </a:p>
        </p:txBody>
      </p:sp>
      <p:pic>
        <p:nvPicPr>
          <p:cNvPr id="4098" name="Picture 2" descr="https://tgc-cache.s3.amazonaws.com/images/remote/http_s3.amazonaws.com/tgc-ee2/articles/lloyd-jones-copia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628800"/>
            <a:ext cx="3142470" cy="2448272"/>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3321982" y="1628800"/>
            <a:ext cx="5642506" cy="244827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CL" sz="2800" dirty="0">
              <a:solidFill>
                <a:schemeClr val="tx1"/>
              </a:solidFill>
            </a:endParaRPr>
          </a:p>
          <a:p>
            <a:pPr algn="just"/>
            <a:r>
              <a:rPr lang="es-CL" sz="2800" dirty="0">
                <a:solidFill>
                  <a:schemeClr val="tx1"/>
                </a:solidFill>
              </a:rPr>
              <a:t>Dr. Lloyd-Jones rechazó trabajar con Billy Graham. En el año de 1963 el evangelista le pidió al Dr. Lloyd-Jones presidir el primer Congreso Mundial de Evangelismo. </a:t>
            </a:r>
          </a:p>
          <a:p>
            <a:pPr algn="just"/>
            <a:br>
              <a:rPr lang="es-CL" sz="2200" dirty="0">
                <a:solidFill>
                  <a:schemeClr val="tx1"/>
                </a:solidFill>
              </a:rPr>
            </a:br>
            <a:endParaRPr lang="es-CL" sz="2200" dirty="0">
              <a:solidFill>
                <a:schemeClr val="tx1"/>
              </a:solidFill>
            </a:endParaRPr>
          </a:p>
        </p:txBody>
      </p:sp>
      <p:pic>
        <p:nvPicPr>
          <p:cNvPr id="4100" name="Picture 4" descr="http://www.charismanews.com/images/archives/stories/featured-news/Billy-Graham-Thomas-Nels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077072"/>
            <a:ext cx="3142470" cy="2592288"/>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3321982" y="4077072"/>
            <a:ext cx="5642506" cy="259228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000" dirty="0">
                <a:solidFill>
                  <a:schemeClr val="tx1"/>
                </a:solidFill>
              </a:rPr>
              <a:t>El Dr. Lloyd-Jones le dijo a Billy Graham que si él cesaba de invitar a liberales y católicos romanos en su plataforma, y desechaba el sistema de invitaciones al altar (conocido como decisionismo), entonces él lo apoyaría y presidiría el Congreso. Graham persistió en estos puntos por lo que Lloyd – Jones declino trabajar con él.</a:t>
            </a:r>
            <a:endParaRPr lang="es-CL" sz="2000" dirty="0"/>
          </a:p>
        </p:txBody>
      </p:sp>
    </p:spTree>
    <p:extLst>
      <p:ext uri="{BB962C8B-B14F-4D97-AF65-F5344CB8AC3E}">
        <p14:creationId xmlns:p14="http://schemas.microsoft.com/office/powerpoint/2010/main" val="3130171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arn(inVertical)">
                                      <p:cBhvr>
                                        <p:cTn id="7" dur="500"/>
                                        <p:tgtEl>
                                          <p:spTgt spid="409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4100"/>
                                        </p:tgtEl>
                                        <p:attrNameLst>
                                          <p:attrName>style.visibility</p:attrName>
                                        </p:attrNameLst>
                                      </p:cBhvr>
                                      <p:to>
                                        <p:strVal val="visible"/>
                                      </p:to>
                                    </p:set>
                                    <p:animEffect transition="in" filter="wipe(down)">
                                      <p:cBhvr>
                                        <p:cTn id="15" dur="580">
                                          <p:stCondLst>
                                            <p:cond delay="0"/>
                                          </p:stCondLst>
                                        </p:cTn>
                                        <p:tgtEl>
                                          <p:spTgt spid="4100"/>
                                        </p:tgtEl>
                                      </p:cBhvr>
                                    </p:animEffect>
                                    <p:anim calcmode="lin" valueType="num">
                                      <p:cBhvr>
                                        <p:cTn id="16" dur="1822" tmFilter="0,0; 0.14,0.36; 0.43,0.73; 0.71,0.91; 1.0,1.0">
                                          <p:stCondLst>
                                            <p:cond delay="0"/>
                                          </p:stCondLst>
                                        </p:cTn>
                                        <p:tgtEl>
                                          <p:spTgt spid="4100"/>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100"/>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100"/>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100"/>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100"/>
                                        </p:tgtEl>
                                        <p:attrNameLst>
                                          <p:attrName>ppt_y</p:attrName>
                                        </p:attrNameLst>
                                      </p:cBhvr>
                                      <p:tavLst>
                                        <p:tav tm="0" fmla="#ppt_y-sin(pi*$)/81">
                                          <p:val>
                                            <p:fltVal val="0"/>
                                          </p:val>
                                        </p:tav>
                                        <p:tav tm="100000">
                                          <p:val>
                                            <p:fltVal val="1"/>
                                          </p:val>
                                        </p:tav>
                                      </p:tavLst>
                                    </p:anim>
                                    <p:animScale>
                                      <p:cBhvr>
                                        <p:cTn id="21" dur="26">
                                          <p:stCondLst>
                                            <p:cond delay="650"/>
                                          </p:stCondLst>
                                        </p:cTn>
                                        <p:tgtEl>
                                          <p:spTgt spid="4100"/>
                                        </p:tgtEl>
                                      </p:cBhvr>
                                      <p:to x="100000" y="60000"/>
                                    </p:animScale>
                                    <p:animScale>
                                      <p:cBhvr>
                                        <p:cTn id="22" dur="166" decel="50000">
                                          <p:stCondLst>
                                            <p:cond delay="676"/>
                                          </p:stCondLst>
                                        </p:cTn>
                                        <p:tgtEl>
                                          <p:spTgt spid="4100"/>
                                        </p:tgtEl>
                                      </p:cBhvr>
                                      <p:to x="100000" y="100000"/>
                                    </p:animScale>
                                    <p:animScale>
                                      <p:cBhvr>
                                        <p:cTn id="23" dur="26">
                                          <p:stCondLst>
                                            <p:cond delay="1312"/>
                                          </p:stCondLst>
                                        </p:cTn>
                                        <p:tgtEl>
                                          <p:spTgt spid="4100"/>
                                        </p:tgtEl>
                                      </p:cBhvr>
                                      <p:to x="100000" y="80000"/>
                                    </p:animScale>
                                    <p:animScale>
                                      <p:cBhvr>
                                        <p:cTn id="24" dur="166" decel="50000">
                                          <p:stCondLst>
                                            <p:cond delay="1338"/>
                                          </p:stCondLst>
                                        </p:cTn>
                                        <p:tgtEl>
                                          <p:spTgt spid="4100"/>
                                        </p:tgtEl>
                                      </p:cBhvr>
                                      <p:to x="100000" y="100000"/>
                                    </p:animScale>
                                    <p:animScale>
                                      <p:cBhvr>
                                        <p:cTn id="25" dur="26">
                                          <p:stCondLst>
                                            <p:cond delay="1642"/>
                                          </p:stCondLst>
                                        </p:cTn>
                                        <p:tgtEl>
                                          <p:spTgt spid="4100"/>
                                        </p:tgtEl>
                                      </p:cBhvr>
                                      <p:to x="100000" y="90000"/>
                                    </p:animScale>
                                    <p:animScale>
                                      <p:cBhvr>
                                        <p:cTn id="26" dur="166" decel="50000">
                                          <p:stCondLst>
                                            <p:cond delay="1668"/>
                                          </p:stCondLst>
                                        </p:cTn>
                                        <p:tgtEl>
                                          <p:spTgt spid="4100"/>
                                        </p:tgtEl>
                                      </p:cBhvr>
                                      <p:to x="100000" y="100000"/>
                                    </p:animScale>
                                    <p:animScale>
                                      <p:cBhvr>
                                        <p:cTn id="27" dur="26">
                                          <p:stCondLst>
                                            <p:cond delay="1808"/>
                                          </p:stCondLst>
                                        </p:cTn>
                                        <p:tgtEl>
                                          <p:spTgt spid="4100"/>
                                        </p:tgtEl>
                                      </p:cBhvr>
                                      <p:to x="100000" y="95000"/>
                                    </p:animScale>
                                    <p:animScale>
                                      <p:cBhvr>
                                        <p:cTn id="28" dur="166" decel="50000">
                                          <p:stCondLst>
                                            <p:cond delay="1834"/>
                                          </p:stCondLst>
                                        </p:cTn>
                                        <p:tgtEl>
                                          <p:spTgt spid="4100"/>
                                        </p:tgtEl>
                                      </p:cBhvr>
                                      <p:to x="100000" y="100000"/>
                                    </p:animScale>
                                  </p:childTnLst>
                                </p:cTn>
                              </p:par>
                              <p:par>
                                <p:cTn id="29" presetID="26"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down)">
                                      <p:cBhvr>
                                        <p:cTn id="31" dur="580">
                                          <p:stCondLst>
                                            <p:cond delay="0"/>
                                          </p:stCondLst>
                                        </p:cTn>
                                        <p:tgtEl>
                                          <p:spTgt spid="5"/>
                                        </p:tgtEl>
                                      </p:cBhvr>
                                    </p:animEffect>
                                    <p:anim calcmode="lin" valueType="num">
                                      <p:cBhvr>
                                        <p:cTn id="3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7" dur="26">
                                          <p:stCondLst>
                                            <p:cond delay="650"/>
                                          </p:stCondLst>
                                        </p:cTn>
                                        <p:tgtEl>
                                          <p:spTgt spid="5"/>
                                        </p:tgtEl>
                                      </p:cBhvr>
                                      <p:to x="100000" y="60000"/>
                                    </p:animScale>
                                    <p:animScale>
                                      <p:cBhvr>
                                        <p:cTn id="38" dur="166" decel="50000">
                                          <p:stCondLst>
                                            <p:cond delay="676"/>
                                          </p:stCondLst>
                                        </p:cTn>
                                        <p:tgtEl>
                                          <p:spTgt spid="5"/>
                                        </p:tgtEl>
                                      </p:cBhvr>
                                      <p:to x="100000" y="100000"/>
                                    </p:animScale>
                                    <p:animScale>
                                      <p:cBhvr>
                                        <p:cTn id="39" dur="26">
                                          <p:stCondLst>
                                            <p:cond delay="1312"/>
                                          </p:stCondLst>
                                        </p:cTn>
                                        <p:tgtEl>
                                          <p:spTgt spid="5"/>
                                        </p:tgtEl>
                                      </p:cBhvr>
                                      <p:to x="100000" y="80000"/>
                                    </p:animScale>
                                    <p:animScale>
                                      <p:cBhvr>
                                        <p:cTn id="40" dur="166" decel="50000">
                                          <p:stCondLst>
                                            <p:cond delay="1338"/>
                                          </p:stCondLst>
                                        </p:cTn>
                                        <p:tgtEl>
                                          <p:spTgt spid="5"/>
                                        </p:tgtEl>
                                      </p:cBhvr>
                                      <p:to x="100000" y="100000"/>
                                    </p:animScale>
                                    <p:animScale>
                                      <p:cBhvr>
                                        <p:cTn id="41" dur="26">
                                          <p:stCondLst>
                                            <p:cond delay="1642"/>
                                          </p:stCondLst>
                                        </p:cTn>
                                        <p:tgtEl>
                                          <p:spTgt spid="5"/>
                                        </p:tgtEl>
                                      </p:cBhvr>
                                      <p:to x="100000" y="90000"/>
                                    </p:animScale>
                                    <p:animScale>
                                      <p:cBhvr>
                                        <p:cTn id="42" dur="166" decel="50000">
                                          <p:stCondLst>
                                            <p:cond delay="1668"/>
                                          </p:stCondLst>
                                        </p:cTn>
                                        <p:tgtEl>
                                          <p:spTgt spid="5"/>
                                        </p:tgtEl>
                                      </p:cBhvr>
                                      <p:to x="100000" y="100000"/>
                                    </p:animScale>
                                    <p:animScale>
                                      <p:cBhvr>
                                        <p:cTn id="43" dur="26">
                                          <p:stCondLst>
                                            <p:cond delay="1808"/>
                                          </p:stCondLst>
                                        </p:cTn>
                                        <p:tgtEl>
                                          <p:spTgt spid="5"/>
                                        </p:tgtEl>
                                      </p:cBhvr>
                                      <p:to x="100000" y="95000"/>
                                    </p:animScale>
                                    <p:animScale>
                                      <p:cBhvr>
                                        <p:cTn id="44"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CL" dirty="0"/>
              <a:t>Parámetros de comunión fraternales</a:t>
            </a:r>
          </a:p>
        </p:txBody>
      </p:sp>
      <p:graphicFrame>
        <p:nvGraphicFramePr>
          <p:cNvPr id="4" name="Diagrama 3"/>
          <p:cNvGraphicFramePr/>
          <p:nvPr>
            <p:extLst>
              <p:ext uri="{D42A27DB-BD31-4B8C-83A1-F6EECF244321}">
                <p14:modId xmlns:p14="http://schemas.microsoft.com/office/powerpoint/2010/main" val="3102945432"/>
              </p:ext>
            </p:extLst>
          </p:nvPr>
        </p:nvGraphicFramePr>
        <p:xfrm>
          <a:off x="179512" y="1628800"/>
          <a:ext cx="8784976"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2772816" y="1844824"/>
            <a:ext cx="2520280" cy="2031325"/>
          </a:xfrm>
          <a:prstGeom prst="rect">
            <a:avLst/>
          </a:prstGeom>
          <a:noFill/>
        </p:spPr>
        <p:txBody>
          <a:bodyPr wrap="square" rtlCol="0">
            <a:spAutoFit/>
          </a:bodyPr>
          <a:lstStyle/>
          <a:p>
            <a:r>
              <a:rPr lang="es-CL" dirty="0"/>
              <a:t>Barreras tan altas</a:t>
            </a:r>
          </a:p>
          <a:p>
            <a:r>
              <a:rPr lang="es-CL" dirty="0"/>
              <a:t>Dones</a:t>
            </a:r>
          </a:p>
          <a:p>
            <a:r>
              <a:rPr lang="es-CL" dirty="0" err="1"/>
              <a:t>Escatologia</a:t>
            </a:r>
            <a:r>
              <a:rPr lang="es-CL" dirty="0"/>
              <a:t> </a:t>
            </a:r>
          </a:p>
          <a:p>
            <a:r>
              <a:rPr lang="es-CL" dirty="0"/>
              <a:t>Bautismo</a:t>
            </a:r>
          </a:p>
          <a:p>
            <a:r>
              <a:rPr lang="es-CL" dirty="0"/>
              <a:t>Gobierno de la iglesia</a:t>
            </a:r>
          </a:p>
          <a:p>
            <a:r>
              <a:rPr lang="es-CL" dirty="0"/>
              <a:t>Alabanza</a:t>
            </a:r>
          </a:p>
          <a:p>
            <a:endParaRPr lang="es-CL" dirty="0"/>
          </a:p>
        </p:txBody>
      </p:sp>
    </p:spTree>
    <p:extLst>
      <p:ext uri="{BB962C8B-B14F-4D97-AF65-F5344CB8AC3E}">
        <p14:creationId xmlns:p14="http://schemas.microsoft.com/office/powerpoint/2010/main" val="290032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CL" dirty="0"/>
              <a:t>Consejo e independencia entre iglesias locales  </a:t>
            </a:r>
          </a:p>
        </p:txBody>
      </p:sp>
      <p:sp>
        <p:nvSpPr>
          <p:cNvPr id="4" name="Rectángulo 3"/>
          <p:cNvSpPr/>
          <p:nvPr/>
        </p:nvSpPr>
        <p:spPr>
          <a:xfrm>
            <a:off x="179512" y="1628800"/>
            <a:ext cx="8784976" cy="51125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L" sz="2400" dirty="0">
                <a:solidFill>
                  <a:schemeClr val="tx1"/>
                </a:solidFill>
              </a:rPr>
              <a:t>15. En casos de </a:t>
            </a:r>
            <a:r>
              <a:rPr lang="es-CL" sz="2400" b="1" u="sng" dirty="0">
                <a:solidFill>
                  <a:schemeClr val="tx1"/>
                </a:solidFill>
              </a:rPr>
              <a:t>dificultades o diferencias respecto a la doctrina o el gobierno de la iglesia, en que las iglesias en general o una sola iglesia están preocupadas por su paz, unión y edificación</a:t>
            </a:r>
            <a:r>
              <a:rPr lang="es-CL" sz="2400" dirty="0">
                <a:solidFill>
                  <a:schemeClr val="tx1"/>
                </a:solidFill>
              </a:rPr>
              <a:t>; o uno o varios miembros de una iglesia son dañados por procedimientos</a:t>
            </a:r>
          </a:p>
          <a:p>
            <a:pPr algn="just"/>
            <a:r>
              <a:rPr lang="es-CL" sz="2400" dirty="0">
                <a:solidFill>
                  <a:schemeClr val="tx1"/>
                </a:solidFill>
              </a:rPr>
              <a:t>disciplinarios que no coincidan con la verdad y al orden, es conforme a la voluntad de Cristo que </a:t>
            </a:r>
            <a:r>
              <a:rPr lang="es-CL" sz="2400" b="1" u="sng" dirty="0">
                <a:solidFill>
                  <a:schemeClr val="tx1"/>
                </a:solidFill>
              </a:rPr>
              <a:t>muchas iglesias que tengan comunión entre sí, se reúnan a través de sus representantes para considerar y dar su consejo sobre los asuntos en disputa, para informar a todas las iglesias involucradas</a:t>
            </a:r>
            <a:r>
              <a:rPr lang="es-CL" sz="2400" dirty="0">
                <a:solidFill>
                  <a:schemeClr val="tx1"/>
                </a:solidFill>
              </a:rPr>
              <a:t>. Sin embargo, a los representantes congregados </a:t>
            </a:r>
            <a:r>
              <a:rPr lang="es-CL" sz="2400" b="1" u="sng" dirty="0">
                <a:solidFill>
                  <a:schemeClr val="tx1"/>
                </a:solidFill>
              </a:rPr>
              <a:t>no se les entrega ningún poder eclesiástico propiamente dicho ni jurisdicción sobre las iglesias mismas </a:t>
            </a:r>
            <a:r>
              <a:rPr lang="es-CL" sz="2400" dirty="0">
                <a:solidFill>
                  <a:schemeClr val="tx1"/>
                </a:solidFill>
              </a:rPr>
              <a:t>para ejercer disciplina sobre cualquiera de ellas o sus miembros, ni para imponer sus decisiones sobre ellas o sus oficiales.</a:t>
            </a:r>
          </a:p>
        </p:txBody>
      </p:sp>
      <p:sp>
        <p:nvSpPr>
          <p:cNvPr id="2" name="CuadroTexto 1"/>
          <p:cNvSpPr txBox="1"/>
          <p:nvPr/>
        </p:nvSpPr>
        <p:spPr>
          <a:xfrm>
            <a:off x="-2486024" y="1196752"/>
            <a:ext cx="2520280" cy="3970318"/>
          </a:xfrm>
          <a:prstGeom prst="rect">
            <a:avLst/>
          </a:prstGeom>
          <a:noFill/>
        </p:spPr>
        <p:txBody>
          <a:bodyPr wrap="square" rtlCol="0">
            <a:spAutoFit/>
          </a:bodyPr>
          <a:lstStyle/>
          <a:p>
            <a:r>
              <a:rPr lang="es-CL" dirty="0"/>
              <a:t>Observación de otros pastores</a:t>
            </a:r>
          </a:p>
          <a:p>
            <a:r>
              <a:rPr lang="es-CL" dirty="0"/>
              <a:t>Gálatas 2:2 </a:t>
            </a:r>
          </a:p>
          <a:p>
            <a:r>
              <a:rPr lang="es-CL" dirty="0"/>
              <a:t>Pablo se reúne en privado para hablar sobre el evangelio que predica entre los gentiles.</a:t>
            </a:r>
          </a:p>
          <a:p>
            <a:r>
              <a:rPr lang="es-CL" dirty="0"/>
              <a:t>Proverbios 3: 5- 7 </a:t>
            </a:r>
          </a:p>
          <a:p>
            <a:r>
              <a:rPr lang="es-CL" dirty="0"/>
              <a:t>No ser sabios en nuestra propia opinión </a:t>
            </a:r>
          </a:p>
          <a:p>
            <a:r>
              <a:rPr lang="es-CL" dirty="0"/>
              <a:t>Proverbios 12:15 obedecer al consejo es sabio</a:t>
            </a:r>
          </a:p>
        </p:txBody>
      </p:sp>
      <p:sp>
        <p:nvSpPr>
          <p:cNvPr id="5" name="CuadroTexto 4"/>
          <p:cNvSpPr txBox="1"/>
          <p:nvPr/>
        </p:nvSpPr>
        <p:spPr>
          <a:xfrm>
            <a:off x="9396536" y="1430581"/>
            <a:ext cx="2232248" cy="3416320"/>
          </a:xfrm>
          <a:prstGeom prst="rect">
            <a:avLst/>
          </a:prstGeom>
          <a:noFill/>
        </p:spPr>
        <p:txBody>
          <a:bodyPr wrap="square" rtlCol="0">
            <a:spAutoFit/>
          </a:bodyPr>
          <a:lstStyle/>
          <a:p>
            <a:r>
              <a:rPr lang="es-CL" dirty="0"/>
              <a:t>1 corintios 7:25, 35 y 40</a:t>
            </a:r>
          </a:p>
          <a:p>
            <a:r>
              <a:rPr lang="es-CL" dirty="0" err="1"/>
              <a:t>Opinion</a:t>
            </a:r>
            <a:r>
              <a:rPr lang="es-CL" dirty="0"/>
              <a:t> sobre la soltería y el matrimonio , pero no tiene poder para obligar a nadie. </a:t>
            </a:r>
          </a:p>
          <a:p>
            <a:endParaRPr lang="es-CL" dirty="0"/>
          </a:p>
          <a:p>
            <a:r>
              <a:rPr lang="es-CL" dirty="0"/>
              <a:t>2 </a:t>
            </a:r>
            <a:r>
              <a:rPr lang="es-CL" dirty="0" err="1"/>
              <a:t>cotintios</a:t>
            </a:r>
            <a:r>
              <a:rPr lang="es-CL" dirty="0"/>
              <a:t> 1:24 no nos enseñoreamos de vosotros sino que colaboramos </a:t>
            </a:r>
          </a:p>
        </p:txBody>
      </p:sp>
    </p:spTree>
    <p:extLst>
      <p:ext uri="{BB962C8B-B14F-4D97-AF65-F5344CB8AC3E}">
        <p14:creationId xmlns:p14="http://schemas.microsoft.com/office/powerpoint/2010/main" val="225122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CL" dirty="0"/>
              <a:t>Recapitulando clase anterior </a:t>
            </a:r>
          </a:p>
        </p:txBody>
      </p:sp>
      <p:graphicFrame>
        <p:nvGraphicFramePr>
          <p:cNvPr id="4" name="Diagrama 3"/>
          <p:cNvGraphicFramePr/>
          <p:nvPr>
            <p:extLst>
              <p:ext uri="{D42A27DB-BD31-4B8C-83A1-F6EECF244321}">
                <p14:modId xmlns:p14="http://schemas.microsoft.com/office/powerpoint/2010/main" val="1777256998"/>
              </p:ext>
            </p:extLst>
          </p:nvPr>
        </p:nvGraphicFramePr>
        <p:xfrm>
          <a:off x="179512" y="1628800"/>
          <a:ext cx="8784976"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2772816" y="1268760"/>
            <a:ext cx="2772816" cy="3970318"/>
          </a:xfrm>
          <a:prstGeom prst="rect">
            <a:avLst/>
          </a:prstGeom>
          <a:noFill/>
        </p:spPr>
        <p:txBody>
          <a:bodyPr wrap="square" rtlCol="0">
            <a:spAutoFit/>
          </a:bodyPr>
          <a:lstStyle/>
          <a:p>
            <a:r>
              <a:rPr lang="es-CL" dirty="0">
                <a:solidFill>
                  <a:schemeClr val="dk1"/>
                </a:solidFill>
              </a:rPr>
              <a:t>La Iglesia es: Un rebaño de ovejas, un organismo, una institución, la esposa de Cristo, columna y baluarte de la verdad, pámpanos de la vid, una familia, un templo, el edificio de Dios, un pueblo, unos extranjeros y peregrinos, una nación santa real sacerdocio, la sal de la tierra, el Israel de Dios, etc. </a:t>
            </a:r>
            <a:endParaRPr lang="es-ES" dirty="0"/>
          </a:p>
          <a:p>
            <a:endParaRPr lang="es-CL" dirty="0"/>
          </a:p>
        </p:txBody>
      </p:sp>
    </p:spTree>
    <p:extLst>
      <p:ext uri="{BB962C8B-B14F-4D97-AF65-F5344CB8AC3E}">
        <p14:creationId xmlns:p14="http://schemas.microsoft.com/office/powerpoint/2010/main" val="75693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CL" dirty="0"/>
              <a:t>Recapitulando clase anterior</a:t>
            </a:r>
          </a:p>
        </p:txBody>
      </p:sp>
      <p:graphicFrame>
        <p:nvGraphicFramePr>
          <p:cNvPr id="4" name="Diagrama 3"/>
          <p:cNvGraphicFramePr/>
          <p:nvPr>
            <p:extLst>
              <p:ext uri="{D42A27DB-BD31-4B8C-83A1-F6EECF244321}">
                <p14:modId xmlns:p14="http://schemas.microsoft.com/office/powerpoint/2010/main" val="1867591027"/>
              </p:ext>
            </p:extLst>
          </p:nvPr>
        </p:nvGraphicFramePr>
        <p:xfrm>
          <a:off x="179512" y="1628800"/>
          <a:ext cx="8784976"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a 4"/>
          <p:cNvGraphicFramePr>
            <a:graphicFrameLocks noGrp="1"/>
          </p:cNvGraphicFramePr>
          <p:nvPr>
            <p:extLst>
              <p:ext uri="{D42A27DB-BD31-4B8C-83A1-F6EECF244321}">
                <p14:modId xmlns:p14="http://schemas.microsoft.com/office/powerpoint/2010/main" val="3596832179"/>
              </p:ext>
            </p:extLst>
          </p:nvPr>
        </p:nvGraphicFramePr>
        <p:xfrm>
          <a:off x="-3060848" y="692696"/>
          <a:ext cx="2520280" cy="5196840"/>
        </p:xfrm>
        <a:graphic>
          <a:graphicData uri="http://schemas.openxmlformats.org/drawingml/2006/table">
            <a:tbl>
              <a:tblPr firstRow="1" bandRow="1">
                <a:tableStyleId>{5C22544A-7EE6-4342-B048-85BDC9FD1C3A}</a:tableStyleId>
              </a:tblPr>
              <a:tblGrid>
                <a:gridCol w="2520280">
                  <a:extLst>
                    <a:ext uri="{9D8B030D-6E8A-4147-A177-3AD203B41FA5}">
                      <a16:colId xmlns:a16="http://schemas.microsoft.com/office/drawing/2014/main" val="3228798428"/>
                    </a:ext>
                  </a:extLst>
                </a:gridCol>
              </a:tblGrid>
              <a:tr h="620370">
                <a:tc>
                  <a:txBody>
                    <a:bodyPr/>
                    <a:lstStyle/>
                    <a:p>
                      <a:pPr algn="ctr"/>
                      <a:r>
                        <a:rPr lang="es-CL" sz="2300" dirty="0"/>
                        <a:t>Dar a conocer la sabiduría de Dios</a:t>
                      </a:r>
                    </a:p>
                  </a:txBody>
                  <a:tcPr/>
                </a:tc>
                <a:extLst>
                  <a:ext uri="{0D108BD9-81ED-4DB2-BD59-A6C34878D82A}">
                    <a16:rowId xmlns:a16="http://schemas.microsoft.com/office/drawing/2014/main" val="3752154126"/>
                  </a:ext>
                </a:extLst>
              </a:tr>
              <a:tr h="345976">
                <a:tc>
                  <a:txBody>
                    <a:bodyPr/>
                    <a:lstStyle/>
                    <a:p>
                      <a:pPr algn="ctr"/>
                      <a:r>
                        <a:rPr lang="es-CL" sz="2300" dirty="0"/>
                        <a:t>Anunciar las virtudes de Dios</a:t>
                      </a:r>
                    </a:p>
                  </a:txBody>
                  <a:tcPr/>
                </a:tc>
                <a:extLst>
                  <a:ext uri="{0D108BD9-81ED-4DB2-BD59-A6C34878D82A}">
                    <a16:rowId xmlns:a16="http://schemas.microsoft.com/office/drawing/2014/main" val="2339129482"/>
                  </a:ext>
                </a:extLst>
              </a:tr>
              <a:tr h="345976">
                <a:tc>
                  <a:txBody>
                    <a:bodyPr/>
                    <a:lstStyle/>
                    <a:p>
                      <a:pPr algn="ctr"/>
                      <a:r>
                        <a:rPr lang="es-CL" sz="2300" dirty="0"/>
                        <a:t>A</a:t>
                      </a:r>
                      <a:r>
                        <a:rPr lang="es-CL" sz="2300" baseline="0" dirty="0"/>
                        <a:t> la</a:t>
                      </a:r>
                      <a:r>
                        <a:rPr lang="es-CL" sz="2300" dirty="0"/>
                        <a:t> Santidad</a:t>
                      </a:r>
                    </a:p>
                  </a:txBody>
                  <a:tcPr/>
                </a:tc>
                <a:extLst>
                  <a:ext uri="{0D108BD9-81ED-4DB2-BD59-A6C34878D82A}">
                    <a16:rowId xmlns:a16="http://schemas.microsoft.com/office/drawing/2014/main" val="1669749074"/>
                  </a:ext>
                </a:extLst>
              </a:tr>
              <a:tr h="345976">
                <a:tc>
                  <a:txBody>
                    <a:bodyPr/>
                    <a:lstStyle/>
                    <a:p>
                      <a:pPr algn="ctr"/>
                      <a:r>
                        <a:rPr lang="es-CL" sz="2300" dirty="0"/>
                        <a:t>Anuncia las</a:t>
                      </a:r>
                      <a:r>
                        <a:rPr lang="es-CL" sz="2300" baseline="0" dirty="0"/>
                        <a:t> buenas nuevas </a:t>
                      </a:r>
                      <a:endParaRPr lang="es-CL" sz="2300" dirty="0"/>
                    </a:p>
                  </a:txBody>
                  <a:tcPr/>
                </a:tc>
                <a:extLst>
                  <a:ext uri="{0D108BD9-81ED-4DB2-BD59-A6C34878D82A}">
                    <a16:rowId xmlns:a16="http://schemas.microsoft.com/office/drawing/2014/main" val="2582550453"/>
                  </a:ext>
                </a:extLst>
              </a:tr>
              <a:tr h="620370">
                <a:tc>
                  <a:txBody>
                    <a:bodyPr/>
                    <a:lstStyle/>
                    <a:p>
                      <a:pPr algn="ctr"/>
                      <a:r>
                        <a:rPr lang="es-CL" sz="2300" dirty="0"/>
                        <a:t>Agente</a:t>
                      </a:r>
                      <a:r>
                        <a:rPr lang="es-CL" sz="2300" baseline="0" dirty="0"/>
                        <a:t> de verdad en un sociedad relativa</a:t>
                      </a:r>
                      <a:endParaRPr lang="es-CL" sz="2300" dirty="0"/>
                    </a:p>
                  </a:txBody>
                  <a:tcPr/>
                </a:tc>
                <a:extLst>
                  <a:ext uri="{0D108BD9-81ED-4DB2-BD59-A6C34878D82A}">
                    <a16:rowId xmlns:a16="http://schemas.microsoft.com/office/drawing/2014/main" val="446021047"/>
                  </a:ext>
                </a:extLst>
              </a:tr>
              <a:tr h="345976">
                <a:tc>
                  <a:txBody>
                    <a:bodyPr/>
                    <a:lstStyle/>
                    <a:p>
                      <a:pPr algn="ctr"/>
                      <a:r>
                        <a:rPr lang="es-CL" sz="2300" dirty="0"/>
                        <a:t>Agente de gracia en el mundo</a:t>
                      </a:r>
                    </a:p>
                  </a:txBody>
                  <a:tcPr/>
                </a:tc>
                <a:extLst>
                  <a:ext uri="{0D108BD9-81ED-4DB2-BD59-A6C34878D82A}">
                    <a16:rowId xmlns:a16="http://schemas.microsoft.com/office/drawing/2014/main" val="3245291915"/>
                  </a:ext>
                </a:extLst>
              </a:tr>
              <a:tr h="345976">
                <a:tc>
                  <a:txBody>
                    <a:bodyPr/>
                    <a:lstStyle/>
                    <a:p>
                      <a:pPr algn="ctr"/>
                      <a:r>
                        <a:rPr lang="es-CL" sz="2300" dirty="0"/>
                        <a:t>Hacer discípulos</a:t>
                      </a:r>
                    </a:p>
                  </a:txBody>
                  <a:tcPr/>
                </a:tc>
                <a:extLst>
                  <a:ext uri="{0D108BD9-81ED-4DB2-BD59-A6C34878D82A}">
                    <a16:rowId xmlns:a16="http://schemas.microsoft.com/office/drawing/2014/main" val="3004123837"/>
                  </a:ext>
                </a:extLst>
              </a:tr>
            </a:tbl>
          </a:graphicData>
        </a:graphic>
      </p:graphicFrame>
    </p:spTree>
    <p:extLst>
      <p:ext uri="{BB962C8B-B14F-4D97-AF65-F5344CB8AC3E}">
        <p14:creationId xmlns:p14="http://schemas.microsoft.com/office/powerpoint/2010/main" val="258380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CL" dirty="0"/>
              <a:t>Confesión de fe 1689 cap.26</a:t>
            </a:r>
          </a:p>
        </p:txBody>
      </p:sp>
      <p:sp>
        <p:nvSpPr>
          <p:cNvPr id="6" name="Rectángulo 5"/>
          <p:cNvSpPr/>
          <p:nvPr/>
        </p:nvSpPr>
        <p:spPr>
          <a:xfrm>
            <a:off x="179512" y="1628800"/>
            <a:ext cx="8784976" cy="16561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L" sz="2000" dirty="0">
              <a:solidFill>
                <a:schemeClr val="tx1"/>
              </a:solidFill>
            </a:endParaRPr>
          </a:p>
          <a:p>
            <a:pPr algn="just"/>
            <a:r>
              <a:rPr lang="es-CL" sz="2000" dirty="0">
                <a:solidFill>
                  <a:schemeClr val="tx1"/>
                </a:solidFill>
              </a:rPr>
              <a:t>1. La iglesia católica o universal, que (con respecto a la obra interna del Espíritu y la verdad de la gracia) puede llamarse invisible, se compone del número completo de los electos que han sido, son o serán reunidos en uno bajo Cristo, su cabeza; </a:t>
            </a:r>
            <a:r>
              <a:rPr lang="es-CL" sz="2000" b="1" u="sng" dirty="0">
                <a:solidFill>
                  <a:schemeClr val="tx1"/>
                </a:solidFill>
              </a:rPr>
              <a:t>y es la esposa, el cuerpo, la plenitud </a:t>
            </a:r>
            <a:r>
              <a:rPr lang="es-CL" sz="2000" dirty="0">
                <a:solidFill>
                  <a:schemeClr val="tx1"/>
                </a:solidFill>
              </a:rPr>
              <a:t>de aquel que llena todo en todos.</a:t>
            </a:r>
          </a:p>
          <a:p>
            <a:endParaRPr lang="es-CL" dirty="0">
              <a:solidFill>
                <a:schemeClr val="tx1"/>
              </a:solidFill>
            </a:endParaRPr>
          </a:p>
        </p:txBody>
      </p:sp>
      <p:sp>
        <p:nvSpPr>
          <p:cNvPr id="7" name="Rectángulo 6"/>
          <p:cNvSpPr/>
          <p:nvPr/>
        </p:nvSpPr>
        <p:spPr>
          <a:xfrm>
            <a:off x="179142" y="3284984"/>
            <a:ext cx="8784976" cy="136815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L" dirty="0">
              <a:solidFill>
                <a:schemeClr val="tx1"/>
              </a:solidFill>
            </a:endParaRPr>
          </a:p>
          <a:p>
            <a:pPr algn="just"/>
            <a:r>
              <a:rPr lang="es-CL" dirty="0">
                <a:solidFill>
                  <a:schemeClr val="tx1"/>
                </a:solidFill>
              </a:rPr>
              <a:t>3. Las iglesias </a:t>
            </a:r>
            <a:r>
              <a:rPr lang="es-CL" b="1" dirty="0">
                <a:solidFill>
                  <a:schemeClr val="tx1"/>
                </a:solidFill>
              </a:rPr>
              <a:t>más puras </a:t>
            </a:r>
            <a:r>
              <a:rPr lang="es-CL" dirty="0">
                <a:solidFill>
                  <a:schemeClr val="tx1"/>
                </a:solidFill>
              </a:rPr>
              <a:t>bajo el cielo están </a:t>
            </a:r>
            <a:r>
              <a:rPr lang="es-CL" b="1" u="sng" dirty="0">
                <a:solidFill>
                  <a:schemeClr val="tx1"/>
                </a:solidFill>
              </a:rPr>
              <a:t>sujetas a la impureza y al error</a:t>
            </a:r>
            <a:r>
              <a:rPr lang="es-CL" dirty="0">
                <a:solidFill>
                  <a:schemeClr val="tx1"/>
                </a:solidFill>
              </a:rPr>
              <a:t>, y algunas se han degenerado tanto que han llegado a ser no iglesias de Cristo sino sinagogas de Satanás. Sin embargo, </a:t>
            </a:r>
            <a:r>
              <a:rPr lang="es-CL" b="1" u="sng" dirty="0">
                <a:solidFill>
                  <a:schemeClr val="tx1"/>
                </a:solidFill>
              </a:rPr>
              <a:t>Cristo siempre ha tenido y siempre tendrá un reino en este mundo</a:t>
            </a:r>
            <a:r>
              <a:rPr lang="es-CL" dirty="0">
                <a:solidFill>
                  <a:schemeClr val="tx1"/>
                </a:solidFill>
              </a:rPr>
              <a:t>,  hasta el fin del mismo, compuesto de aquellos que creen en él y profesan su nombre.</a:t>
            </a:r>
          </a:p>
          <a:p>
            <a:pPr algn="ctr"/>
            <a:endParaRPr lang="es-CL" dirty="0"/>
          </a:p>
        </p:txBody>
      </p:sp>
      <p:sp>
        <p:nvSpPr>
          <p:cNvPr id="8" name="Rectángulo 7"/>
          <p:cNvSpPr/>
          <p:nvPr/>
        </p:nvSpPr>
        <p:spPr>
          <a:xfrm>
            <a:off x="179142" y="4653136"/>
            <a:ext cx="8784976" cy="208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L" dirty="0">
                <a:solidFill>
                  <a:schemeClr val="tx1"/>
                </a:solidFill>
              </a:rPr>
              <a:t>14. Puesto que cada iglesia, y todos sus miembros, </a:t>
            </a:r>
            <a:r>
              <a:rPr lang="es-CL" b="1" u="sng" dirty="0">
                <a:solidFill>
                  <a:schemeClr val="tx1"/>
                </a:solidFill>
              </a:rPr>
              <a:t>están obligados a orar continuamente por el bien y la prosperidad de todas las iglesias de Cristo en todos los lugares</a:t>
            </a:r>
            <a:r>
              <a:rPr lang="es-CL" dirty="0">
                <a:solidFill>
                  <a:schemeClr val="tx1"/>
                </a:solidFill>
              </a:rPr>
              <a:t>, y en todas las ocasiones ayudar a cada una dentro de los límites de sus áreas y vocaciones, en el ejercicio de sus dones y virtudes, así las iglesias, cuando estén establecidas por la providencia de Dios de manera que puedan gozar de la oportunidad y el beneficio de ello, </a:t>
            </a:r>
            <a:r>
              <a:rPr lang="es-CL" b="1" u="sng" dirty="0">
                <a:solidFill>
                  <a:schemeClr val="tx1"/>
                </a:solidFill>
              </a:rPr>
              <a:t>deben tener comunión entre sí, para su paz, crecimiento en amor y edificación mutua.</a:t>
            </a:r>
          </a:p>
        </p:txBody>
      </p:sp>
    </p:spTree>
    <p:extLst>
      <p:ext uri="{BB962C8B-B14F-4D97-AF65-F5344CB8AC3E}">
        <p14:creationId xmlns:p14="http://schemas.microsoft.com/office/powerpoint/2010/main" val="134064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ircle(in)">
                                      <p:cBhvr>
                                        <p:cTn id="1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CL" dirty="0"/>
              <a:t>Iglesias locales imperfectas</a:t>
            </a:r>
          </a:p>
        </p:txBody>
      </p:sp>
      <p:sp>
        <p:nvSpPr>
          <p:cNvPr id="4" name="Rectángulo 3"/>
          <p:cNvSpPr/>
          <p:nvPr/>
        </p:nvSpPr>
        <p:spPr>
          <a:xfrm>
            <a:off x="137338" y="1628800"/>
            <a:ext cx="8826780" cy="21602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L" dirty="0">
              <a:solidFill>
                <a:schemeClr val="tx1"/>
              </a:solidFill>
            </a:endParaRPr>
          </a:p>
          <a:p>
            <a:pPr algn="just"/>
            <a:r>
              <a:rPr lang="es-CL" sz="2400" dirty="0">
                <a:solidFill>
                  <a:schemeClr val="tx1"/>
                </a:solidFill>
              </a:rPr>
              <a:t>3. Las iglesias </a:t>
            </a:r>
            <a:r>
              <a:rPr lang="es-CL" sz="2400" b="1" dirty="0">
                <a:solidFill>
                  <a:schemeClr val="tx1"/>
                </a:solidFill>
              </a:rPr>
              <a:t>más puras </a:t>
            </a:r>
            <a:r>
              <a:rPr lang="es-CL" sz="2400" dirty="0">
                <a:solidFill>
                  <a:schemeClr val="tx1"/>
                </a:solidFill>
              </a:rPr>
              <a:t>bajo el cielo están </a:t>
            </a:r>
            <a:r>
              <a:rPr lang="es-CL" sz="2400" b="1" u="sng" dirty="0">
                <a:solidFill>
                  <a:schemeClr val="tx1"/>
                </a:solidFill>
              </a:rPr>
              <a:t>sujetas a la impureza y al error</a:t>
            </a:r>
            <a:r>
              <a:rPr lang="es-CL" sz="2400" dirty="0">
                <a:solidFill>
                  <a:schemeClr val="tx1"/>
                </a:solidFill>
              </a:rPr>
              <a:t>, y algunas se han degenerado tanto que han llegado a ser no iglesias de Cristo sino sinagogas de Satanás. Sin embargo, </a:t>
            </a:r>
            <a:r>
              <a:rPr lang="es-CL" sz="2400" b="1" u="sng" dirty="0">
                <a:solidFill>
                  <a:schemeClr val="tx1"/>
                </a:solidFill>
              </a:rPr>
              <a:t>Cristo siempre ha tenido y siempre tendrá un reino en este mundo</a:t>
            </a:r>
            <a:r>
              <a:rPr lang="es-CL" sz="2400" dirty="0">
                <a:solidFill>
                  <a:schemeClr val="tx1"/>
                </a:solidFill>
              </a:rPr>
              <a:t>,  hasta el fin del mismo, compuesto de aquellos que creen en él y profesan su nombre.</a:t>
            </a:r>
          </a:p>
          <a:p>
            <a:pPr algn="ctr"/>
            <a:endParaRPr lang="es-CL" dirty="0"/>
          </a:p>
        </p:txBody>
      </p:sp>
      <p:graphicFrame>
        <p:nvGraphicFramePr>
          <p:cNvPr id="5" name="Tabla 4"/>
          <p:cNvGraphicFramePr>
            <a:graphicFrameLocks noGrp="1"/>
          </p:cNvGraphicFramePr>
          <p:nvPr>
            <p:extLst>
              <p:ext uri="{D42A27DB-BD31-4B8C-83A1-F6EECF244321}">
                <p14:modId xmlns:p14="http://schemas.microsoft.com/office/powerpoint/2010/main" val="3468512452"/>
              </p:ext>
            </p:extLst>
          </p:nvPr>
        </p:nvGraphicFramePr>
        <p:xfrm>
          <a:off x="137338" y="3797650"/>
          <a:ext cx="8868584" cy="2976168"/>
        </p:xfrm>
        <a:graphic>
          <a:graphicData uri="http://schemas.openxmlformats.org/drawingml/2006/table">
            <a:tbl>
              <a:tblPr firstRow="1" bandRow="1">
                <a:tableStyleId>{5C22544A-7EE6-4342-B048-85BDC9FD1C3A}</a:tableStyleId>
              </a:tblPr>
              <a:tblGrid>
                <a:gridCol w="4237609">
                  <a:extLst>
                    <a:ext uri="{9D8B030D-6E8A-4147-A177-3AD203B41FA5}">
                      <a16:colId xmlns:a16="http://schemas.microsoft.com/office/drawing/2014/main" val="730467773"/>
                    </a:ext>
                  </a:extLst>
                </a:gridCol>
                <a:gridCol w="4630975">
                  <a:extLst>
                    <a:ext uri="{9D8B030D-6E8A-4147-A177-3AD203B41FA5}">
                      <a16:colId xmlns:a16="http://schemas.microsoft.com/office/drawing/2014/main" val="3863546216"/>
                    </a:ext>
                  </a:extLst>
                </a:gridCol>
              </a:tblGrid>
              <a:tr h="565336">
                <a:tc>
                  <a:txBody>
                    <a:bodyPr/>
                    <a:lstStyle/>
                    <a:p>
                      <a:pPr algn="ctr"/>
                      <a:r>
                        <a:rPr lang="es-CL" dirty="0"/>
                        <a:t>LAS</a:t>
                      </a:r>
                      <a:r>
                        <a:rPr lang="es-CL" baseline="0" dirty="0"/>
                        <a:t> IGLESIAS LOCALES PUEDEN PECAR</a:t>
                      </a:r>
                      <a:endParaRPr lang="es-CL" dirty="0"/>
                    </a:p>
                  </a:txBody>
                  <a:tcPr/>
                </a:tc>
                <a:tc>
                  <a:txBody>
                    <a:bodyPr/>
                    <a:lstStyle/>
                    <a:p>
                      <a:pPr algn="ctr"/>
                      <a:r>
                        <a:rPr lang="es-CL" dirty="0"/>
                        <a:t>LAS</a:t>
                      </a:r>
                      <a:r>
                        <a:rPr lang="es-CL" baseline="0" dirty="0"/>
                        <a:t> IGLESIAS LOCALES PUEDEN APOSTATAR</a:t>
                      </a:r>
                      <a:endParaRPr lang="es-CL" dirty="0"/>
                    </a:p>
                  </a:txBody>
                  <a:tcPr/>
                </a:tc>
                <a:extLst>
                  <a:ext uri="{0D108BD9-81ED-4DB2-BD59-A6C34878D82A}">
                    <a16:rowId xmlns:a16="http://schemas.microsoft.com/office/drawing/2014/main" val="3520140630"/>
                  </a:ext>
                </a:extLst>
              </a:tr>
              <a:tr h="628159">
                <a:tc>
                  <a:txBody>
                    <a:bodyPr/>
                    <a:lstStyle/>
                    <a:p>
                      <a:pPr algn="ctr"/>
                      <a:r>
                        <a:rPr lang="es-CL" dirty="0"/>
                        <a:t>1 Corintios 1:11 </a:t>
                      </a:r>
                    </a:p>
                    <a:p>
                      <a:pPr algn="ctr"/>
                      <a:r>
                        <a:rPr lang="es-CL" dirty="0"/>
                        <a:t>(Contiendas)</a:t>
                      </a:r>
                    </a:p>
                  </a:txBody>
                  <a:tcPr/>
                </a:tc>
                <a:tc>
                  <a:txBody>
                    <a:bodyPr/>
                    <a:lstStyle/>
                    <a:p>
                      <a:pPr algn="ctr"/>
                      <a:r>
                        <a:rPr lang="es-CL" dirty="0"/>
                        <a:t>Apocalipsis 2:5 (Éfeso: Dejó</a:t>
                      </a:r>
                      <a:r>
                        <a:rPr lang="es-CL" baseline="0" dirty="0"/>
                        <a:t> primer Amor)</a:t>
                      </a:r>
                      <a:endParaRPr lang="es-CL" dirty="0"/>
                    </a:p>
                  </a:txBody>
                  <a:tcPr/>
                </a:tc>
                <a:extLst>
                  <a:ext uri="{0D108BD9-81ED-4DB2-BD59-A6C34878D82A}">
                    <a16:rowId xmlns:a16="http://schemas.microsoft.com/office/drawing/2014/main" val="3127486805"/>
                  </a:ext>
                </a:extLst>
              </a:tr>
              <a:tr h="628159">
                <a:tc>
                  <a:txBody>
                    <a:bodyPr/>
                    <a:lstStyle/>
                    <a:p>
                      <a:pPr algn="ctr"/>
                      <a:r>
                        <a:rPr lang="es-CL" dirty="0"/>
                        <a:t>1 Corintios 5:1 </a:t>
                      </a:r>
                    </a:p>
                    <a:p>
                      <a:pPr algn="ctr"/>
                      <a:r>
                        <a:rPr lang="es-CL" dirty="0"/>
                        <a:t>(Fornicación en medio de la Iglesia)</a:t>
                      </a:r>
                    </a:p>
                  </a:txBody>
                  <a:tcPr/>
                </a:tc>
                <a:tc>
                  <a:txBody>
                    <a:bodyPr/>
                    <a:lstStyle/>
                    <a:p>
                      <a:pPr algn="ctr"/>
                      <a:r>
                        <a:rPr lang="es-CL" dirty="0"/>
                        <a:t>Apocalipsis 3:1 (Sardis: Iglesia muerta)</a:t>
                      </a:r>
                    </a:p>
                  </a:txBody>
                  <a:tcPr/>
                </a:tc>
                <a:extLst>
                  <a:ext uri="{0D108BD9-81ED-4DB2-BD59-A6C34878D82A}">
                    <a16:rowId xmlns:a16="http://schemas.microsoft.com/office/drawing/2014/main" val="2519786259"/>
                  </a:ext>
                </a:extLst>
              </a:tr>
              <a:tr h="565336">
                <a:tc>
                  <a:txBody>
                    <a:bodyPr/>
                    <a:lstStyle/>
                    <a:p>
                      <a:pPr algn="ctr"/>
                      <a:r>
                        <a:rPr lang="es-CL" dirty="0"/>
                        <a:t>1 Corintios 11:17-19 (Divisiones)</a:t>
                      </a:r>
                    </a:p>
                  </a:txBody>
                  <a:tcPr/>
                </a:tc>
                <a:tc>
                  <a:txBody>
                    <a:bodyPr/>
                    <a:lstStyle/>
                    <a:p>
                      <a:pPr algn="ctr"/>
                      <a:r>
                        <a:rPr lang="es-CL" dirty="0"/>
                        <a:t>Contraposición a 1 Timoteo 3:14-15</a:t>
                      </a:r>
                    </a:p>
                  </a:txBody>
                  <a:tcPr/>
                </a:tc>
                <a:extLst>
                  <a:ext uri="{0D108BD9-81ED-4DB2-BD59-A6C34878D82A}">
                    <a16:rowId xmlns:a16="http://schemas.microsoft.com/office/drawing/2014/main" val="436654725"/>
                  </a:ext>
                </a:extLst>
              </a:tr>
              <a:tr h="565336">
                <a:tc>
                  <a:txBody>
                    <a:bodyPr/>
                    <a:lstStyle/>
                    <a:p>
                      <a:pPr algn="ctr"/>
                      <a:r>
                        <a:rPr lang="es-CL" dirty="0"/>
                        <a:t>3</a:t>
                      </a:r>
                      <a:r>
                        <a:rPr lang="es-CL" baseline="0" dirty="0"/>
                        <a:t> Juan 9- 10 (Influencia de Diótrefes)  </a:t>
                      </a:r>
                      <a:endParaRPr lang="es-CL" dirty="0"/>
                    </a:p>
                  </a:txBody>
                  <a:tcPr/>
                </a:tc>
                <a:tc>
                  <a:txBody>
                    <a:bodyPr/>
                    <a:lstStyle/>
                    <a:p>
                      <a:endParaRPr lang="es-CL" dirty="0"/>
                    </a:p>
                  </a:txBody>
                  <a:tcPr/>
                </a:tc>
                <a:extLst>
                  <a:ext uri="{0D108BD9-81ED-4DB2-BD59-A6C34878D82A}">
                    <a16:rowId xmlns:a16="http://schemas.microsoft.com/office/drawing/2014/main" val="1522552896"/>
                  </a:ext>
                </a:extLst>
              </a:tr>
            </a:tbl>
          </a:graphicData>
        </a:graphic>
      </p:graphicFrame>
      <p:sp>
        <p:nvSpPr>
          <p:cNvPr id="6" name="CuadroTexto 5"/>
          <p:cNvSpPr txBox="1"/>
          <p:nvPr/>
        </p:nvSpPr>
        <p:spPr>
          <a:xfrm>
            <a:off x="9540552" y="2708920"/>
            <a:ext cx="2376264" cy="2308324"/>
          </a:xfrm>
          <a:prstGeom prst="rect">
            <a:avLst/>
          </a:prstGeom>
          <a:noFill/>
        </p:spPr>
        <p:txBody>
          <a:bodyPr wrap="square" rtlCol="0">
            <a:spAutoFit/>
          </a:bodyPr>
          <a:lstStyle/>
          <a:p>
            <a:r>
              <a:rPr lang="es-CL" dirty="0"/>
              <a:t>Han perdido la naturaleza para la </a:t>
            </a:r>
            <a:r>
              <a:rPr lang="es-CL" dirty="0" err="1"/>
              <a:t>cuañ</a:t>
            </a:r>
            <a:r>
              <a:rPr lang="es-CL" dirty="0"/>
              <a:t> fueron llamadas.. Ojo</a:t>
            </a:r>
          </a:p>
          <a:p>
            <a:endParaRPr lang="es-CL" dirty="0"/>
          </a:p>
          <a:p>
            <a:r>
              <a:rPr lang="es-CL" dirty="0"/>
              <a:t>¿Qué es apostatar?  Colocarse fuera… de la Fe</a:t>
            </a:r>
          </a:p>
        </p:txBody>
      </p:sp>
    </p:spTree>
    <p:extLst>
      <p:ext uri="{BB962C8B-B14F-4D97-AF65-F5344CB8AC3E}">
        <p14:creationId xmlns:p14="http://schemas.microsoft.com/office/powerpoint/2010/main" val="24320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CL" dirty="0"/>
              <a:t>¿Cristo vino por una denominación?</a:t>
            </a:r>
          </a:p>
        </p:txBody>
      </p:sp>
      <p:sp>
        <p:nvSpPr>
          <p:cNvPr id="4" name="Rectángulo 3"/>
          <p:cNvSpPr/>
          <p:nvPr/>
        </p:nvSpPr>
        <p:spPr>
          <a:xfrm>
            <a:off x="179512" y="1628800"/>
            <a:ext cx="8784976" cy="208823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L" sz="2900" dirty="0">
                <a:solidFill>
                  <a:schemeClr val="tx1"/>
                </a:solidFill>
              </a:rPr>
              <a:t>Recordemos que es la Iglesia: Grupo de personas (pueblo) redimidas por Cristo y unidas a él individualmente. Que por esa unión están unidas a otras personas con un vínculo misterioso e indisoluble </a:t>
            </a:r>
            <a:endParaRPr lang="es-ES" sz="2900" dirty="0">
              <a:solidFill>
                <a:schemeClr val="tx1"/>
              </a:solidFill>
            </a:endParaRPr>
          </a:p>
          <a:p>
            <a:pPr algn="ctr"/>
            <a:endParaRPr lang="es-CL" dirty="0"/>
          </a:p>
        </p:txBody>
      </p:sp>
      <p:sp>
        <p:nvSpPr>
          <p:cNvPr id="5" name="Rectángulo 4"/>
          <p:cNvSpPr/>
          <p:nvPr/>
        </p:nvSpPr>
        <p:spPr>
          <a:xfrm>
            <a:off x="2915816" y="3717032"/>
            <a:ext cx="6048672" cy="295232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L" sz="2200" dirty="0">
                <a:solidFill>
                  <a:schemeClr val="tx1"/>
                </a:solidFill>
              </a:rPr>
              <a:t>“La Iglesia es invisible porque no puede ver directamente la obra del E. S que une una persona a Cristo. Es invisible porque no podemos juzgar perfectamente la verdad de la gracia de otra persona. Es invisible porque la Iglesia como un todo no es aun una realidad terrenal perfecta. Las iglesias visibles son sólo manifestaciones imperfectas y parciales de la misma” </a:t>
            </a:r>
          </a:p>
          <a:p>
            <a:pPr algn="just"/>
            <a:r>
              <a:rPr lang="es-CL" sz="2200" dirty="0">
                <a:solidFill>
                  <a:schemeClr val="tx1"/>
                </a:solidFill>
              </a:rPr>
              <a:t>Samuel E. </a:t>
            </a:r>
            <a:r>
              <a:rPr lang="es-CL" sz="2200" dirty="0" err="1">
                <a:solidFill>
                  <a:schemeClr val="tx1"/>
                </a:solidFill>
              </a:rPr>
              <a:t>Waldron</a:t>
            </a:r>
            <a:endParaRPr lang="es-CL" sz="2200" dirty="0">
              <a:solidFill>
                <a:schemeClr val="tx1"/>
              </a:solidFill>
            </a:endParaRPr>
          </a:p>
        </p:txBody>
      </p:sp>
      <p:pic>
        <p:nvPicPr>
          <p:cNvPr id="1026" name="Picture 2" descr="https://i.vimeocdn.com/video/258402666_1280x96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3717032"/>
            <a:ext cx="2736304" cy="2952328"/>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2268760" y="1988840"/>
            <a:ext cx="2088232" cy="646331"/>
          </a:xfrm>
          <a:prstGeom prst="rect">
            <a:avLst/>
          </a:prstGeom>
          <a:noFill/>
        </p:spPr>
        <p:txBody>
          <a:bodyPr wrap="square" rtlCol="0">
            <a:spAutoFit/>
          </a:bodyPr>
          <a:lstStyle/>
          <a:p>
            <a:r>
              <a:rPr lang="es-CL" dirty="0"/>
              <a:t>Cesar </a:t>
            </a:r>
            <a:r>
              <a:rPr lang="es-CL" dirty="0" err="1"/>
              <a:t>guzman</a:t>
            </a:r>
            <a:r>
              <a:rPr lang="es-CL" dirty="0"/>
              <a:t> y torre de babel. </a:t>
            </a:r>
          </a:p>
        </p:txBody>
      </p:sp>
    </p:spTree>
    <p:extLst>
      <p:ext uri="{BB962C8B-B14F-4D97-AF65-F5344CB8AC3E}">
        <p14:creationId xmlns:p14="http://schemas.microsoft.com/office/powerpoint/2010/main" val="2930527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par>
                                <p:cTn id="14" presetID="16" presetClass="entr" presetSubtype="21" fill="hold" nodeType="withEffect">
                                  <p:stCondLst>
                                    <p:cond delay="0"/>
                                  </p:stCondLst>
                                  <p:childTnLst>
                                    <p:set>
                                      <p:cBhvr>
                                        <p:cTn id="15" dur="1" fill="hold">
                                          <p:stCondLst>
                                            <p:cond delay="0"/>
                                          </p:stCondLst>
                                        </p:cTn>
                                        <p:tgtEl>
                                          <p:spTgt spid="1026"/>
                                        </p:tgtEl>
                                        <p:attrNameLst>
                                          <p:attrName>style.visibility</p:attrName>
                                        </p:attrNameLst>
                                      </p:cBhvr>
                                      <p:to>
                                        <p:strVal val="visible"/>
                                      </p:to>
                                    </p:set>
                                    <p:animEffect transition="in" filter="barn(inVertical)">
                                      <p:cBhvr>
                                        <p:cTn id="16"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CL" dirty="0"/>
              <a:t>Relaciones fraternales</a:t>
            </a:r>
          </a:p>
        </p:txBody>
      </p:sp>
      <p:sp>
        <p:nvSpPr>
          <p:cNvPr id="4" name="Rectángulo 3"/>
          <p:cNvSpPr/>
          <p:nvPr/>
        </p:nvSpPr>
        <p:spPr>
          <a:xfrm>
            <a:off x="179142" y="1628800"/>
            <a:ext cx="8784976" cy="20882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L" dirty="0">
                <a:solidFill>
                  <a:schemeClr val="tx1"/>
                </a:solidFill>
              </a:rPr>
              <a:t>14. Puesto que cada iglesia, y todos sus miembros, </a:t>
            </a:r>
            <a:r>
              <a:rPr lang="es-CL" b="1" u="sng" dirty="0">
                <a:solidFill>
                  <a:schemeClr val="tx1"/>
                </a:solidFill>
              </a:rPr>
              <a:t>están obligados a orar continuamente por el bien y la prosperidad de todas las iglesias de Cristo en todos los lugares, y en todas las ocasiones ayudar a cada una dentro de los límites de sus áreas y vocaciones</a:t>
            </a:r>
            <a:r>
              <a:rPr lang="es-CL" u="sng" dirty="0">
                <a:solidFill>
                  <a:schemeClr val="tx1"/>
                </a:solidFill>
              </a:rPr>
              <a:t>,</a:t>
            </a:r>
            <a:r>
              <a:rPr lang="es-CL" dirty="0">
                <a:solidFill>
                  <a:schemeClr val="tx1"/>
                </a:solidFill>
              </a:rPr>
              <a:t> en el ejercicio de sus dones y virtudes, así las iglesias, cuando estén establecidas por la providencia de Dios de manera que puedan gozar de la oportunidad y el beneficio de ello</a:t>
            </a:r>
            <a:r>
              <a:rPr lang="es-CL" b="1" u="sng" dirty="0">
                <a:solidFill>
                  <a:schemeClr val="tx1"/>
                </a:solidFill>
              </a:rPr>
              <a:t>, deben tener comunión entre sí, para su paz, crecimiento en amor y edificación mutua.</a:t>
            </a:r>
          </a:p>
        </p:txBody>
      </p:sp>
      <p:sp>
        <p:nvSpPr>
          <p:cNvPr id="5" name="CuadroTexto 4"/>
          <p:cNvSpPr txBox="1"/>
          <p:nvPr/>
        </p:nvSpPr>
        <p:spPr>
          <a:xfrm>
            <a:off x="-2772816" y="2276872"/>
            <a:ext cx="2520280" cy="2308324"/>
          </a:xfrm>
          <a:prstGeom prst="rect">
            <a:avLst/>
          </a:prstGeom>
          <a:noFill/>
        </p:spPr>
        <p:txBody>
          <a:bodyPr wrap="square" rtlCol="0">
            <a:spAutoFit/>
          </a:bodyPr>
          <a:lstStyle/>
          <a:p>
            <a:r>
              <a:rPr lang="es-CL" dirty="0"/>
              <a:t>Pared divisoria…</a:t>
            </a:r>
          </a:p>
          <a:p>
            <a:endParaRPr lang="es-CL" dirty="0"/>
          </a:p>
          <a:p>
            <a:r>
              <a:rPr lang="es-CL" dirty="0"/>
              <a:t>Comunicación entre iglesias de </a:t>
            </a:r>
            <a:r>
              <a:rPr lang="es-CL" dirty="0" err="1"/>
              <a:t>judea</a:t>
            </a:r>
            <a:r>
              <a:rPr lang="es-CL" dirty="0"/>
              <a:t> </a:t>
            </a:r>
            <a:r>
              <a:rPr lang="es-CL" dirty="0" err="1"/>
              <a:t>Galatas</a:t>
            </a:r>
            <a:r>
              <a:rPr lang="es-CL" dirty="0"/>
              <a:t> 1:22</a:t>
            </a:r>
          </a:p>
          <a:p>
            <a:endParaRPr lang="es-CL" dirty="0"/>
          </a:p>
          <a:p>
            <a:r>
              <a:rPr lang="es-CL" dirty="0" err="1"/>
              <a:t>Laodicea</a:t>
            </a:r>
            <a:r>
              <a:rPr lang="es-CL" dirty="0"/>
              <a:t> y </a:t>
            </a:r>
            <a:r>
              <a:rPr lang="es-CL" dirty="0" err="1"/>
              <a:t>colosas</a:t>
            </a:r>
            <a:r>
              <a:rPr lang="es-CL" dirty="0"/>
              <a:t> en Colosenses 4:16  </a:t>
            </a:r>
          </a:p>
        </p:txBody>
      </p:sp>
      <p:graphicFrame>
        <p:nvGraphicFramePr>
          <p:cNvPr id="6" name="Tabla 5"/>
          <p:cNvGraphicFramePr>
            <a:graphicFrameLocks noGrp="1"/>
          </p:cNvGraphicFramePr>
          <p:nvPr>
            <p:extLst>
              <p:ext uri="{D42A27DB-BD31-4B8C-83A1-F6EECF244321}">
                <p14:modId xmlns:p14="http://schemas.microsoft.com/office/powerpoint/2010/main" val="272893752"/>
              </p:ext>
            </p:extLst>
          </p:nvPr>
        </p:nvGraphicFramePr>
        <p:xfrm>
          <a:off x="145482" y="3717032"/>
          <a:ext cx="8818636" cy="2952327"/>
        </p:xfrm>
        <a:graphic>
          <a:graphicData uri="http://schemas.openxmlformats.org/drawingml/2006/table">
            <a:tbl>
              <a:tblPr firstRow="1" bandRow="1">
                <a:tableStyleId>{5C22544A-7EE6-4342-B048-85BDC9FD1C3A}</a:tableStyleId>
              </a:tblPr>
              <a:tblGrid>
                <a:gridCol w="6154710">
                  <a:extLst>
                    <a:ext uri="{9D8B030D-6E8A-4147-A177-3AD203B41FA5}">
                      <a16:colId xmlns:a16="http://schemas.microsoft.com/office/drawing/2014/main" val="2872726726"/>
                    </a:ext>
                  </a:extLst>
                </a:gridCol>
                <a:gridCol w="2663926">
                  <a:extLst>
                    <a:ext uri="{9D8B030D-6E8A-4147-A177-3AD203B41FA5}">
                      <a16:colId xmlns:a16="http://schemas.microsoft.com/office/drawing/2014/main" val="31994843"/>
                    </a:ext>
                  </a:extLst>
                </a:gridCol>
              </a:tblGrid>
              <a:tr h="399406">
                <a:tc>
                  <a:txBody>
                    <a:bodyPr/>
                    <a:lstStyle/>
                    <a:p>
                      <a:pPr algn="ctr"/>
                      <a:r>
                        <a:rPr lang="es-CL" dirty="0">
                          <a:solidFill>
                            <a:schemeClr val="tx1"/>
                          </a:solidFill>
                        </a:rPr>
                        <a:t>Relaciones</a:t>
                      </a:r>
                      <a:r>
                        <a:rPr lang="es-CL" baseline="0" dirty="0">
                          <a:solidFill>
                            <a:schemeClr val="tx1"/>
                          </a:solidFill>
                        </a:rPr>
                        <a:t> fraternales en Iglesias Locales</a:t>
                      </a:r>
                      <a:endParaRPr lang="es-CL" dirty="0">
                        <a:solidFill>
                          <a:schemeClr val="tx1"/>
                        </a:solidFill>
                      </a:endParaRPr>
                    </a:p>
                  </a:txBody>
                  <a:tcPr/>
                </a:tc>
                <a:tc>
                  <a:txBody>
                    <a:bodyPr/>
                    <a:lstStyle/>
                    <a:p>
                      <a:pPr algn="ctr"/>
                      <a:r>
                        <a:rPr lang="es-CL" dirty="0">
                          <a:solidFill>
                            <a:schemeClr val="tx1"/>
                          </a:solidFill>
                        </a:rPr>
                        <a:t>Base Bíblica</a:t>
                      </a:r>
                    </a:p>
                  </a:txBody>
                  <a:tcPr/>
                </a:tc>
                <a:extLst>
                  <a:ext uri="{0D108BD9-81ED-4DB2-BD59-A6C34878D82A}">
                    <a16:rowId xmlns:a16="http://schemas.microsoft.com/office/drawing/2014/main" val="2800918202"/>
                  </a:ext>
                </a:extLst>
              </a:tr>
              <a:tr h="399406">
                <a:tc>
                  <a:txBody>
                    <a:bodyPr/>
                    <a:lstStyle/>
                    <a:p>
                      <a:pPr algn="ctr"/>
                      <a:r>
                        <a:rPr lang="es-CL" dirty="0"/>
                        <a:t>Amor</a:t>
                      </a:r>
                      <a:r>
                        <a:rPr lang="es-CL" baseline="0" dirty="0"/>
                        <a:t> entre discípulos de Cristo </a:t>
                      </a:r>
                      <a:endParaRPr lang="es-CL" dirty="0"/>
                    </a:p>
                  </a:txBody>
                  <a:tcPr/>
                </a:tc>
                <a:tc>
                  <a:txBody>
                    <a:bodyPr/>
                    <a:lstStyle/>
                    <a:p>
                      <a:pPr algn="ctr"/>
                      <a:r>
                        <a:rPr lang="es-CL" dirty="0"/>
                        <a:t>Juan 13:34 - 35</a:t>
                      </a:r>
                    </a:p>
                  </a:txBody>
                  <a:tcPr/>
                </a:tc>
                <a:extLst>
                  <a:ext uri="{0D108BD9-81ED-4DB2-BD59-A6C34878D82A}">
                    <a16:rowId xmlns:a16="http://schemas.microsoft.com/office/drawing/2014/main" val="2462090639"/>
                  </a:ext>
                </a:extLst>
              </a:tr>
              <a:tr h="399406">
                <a:tc>
                  <a:txBody>
                    <a:bodyPr/>
                    <a:lstStyle/>
                    <a:p>
                      <a:pPr algn="ctr"/>
                      <a:r>
                        <a:rPr lang="es-CL" dirty="0"/>
                        <a:t>Un llamado a estar</a:t>
                      </a:r>
                      <a:r>
                        <a:rPr lang="es-CL" baseline="0" dirty="0"/>
                        <a:t> unidos en Cristo</a:t>
                      </a:r>
                      <a:endParaRPr lang="es-CL" dirty="0"/>
                    </a:p>
                  </a:txBody>
                  <a:tcPr/>
                </a:tc>
                <a:tc>
                  <a:txBody>
                    <a:bodyPr/>
                    <a:lstStyle/>
                    <a:p>
                      <a:pPr algn="ctr"/>
                      <a:r>
                        <a:rPr lang="es-CL" dirty="0"/>
                        <a:t>Juan 17:11</a:t>
                      </a:r>
                    </a:p>
                  </a:txBody>
                  <a:tcPr/>
                </a:tc>
                <a:extLst>
                  <a:ext uri="{0D108BD9-81ED-4DB2-BD59-A6C34878D82A}">
                    <a16:rowId xmlns:a16="http://schemas.microsoft.com/office/drawing/2014/main" val="3426590880"/>
                  </a:ext>
                </a:extLst>
              </a:tr>
              <a:tr h="555891">
                <a:tc>
                  <a:txBody>
                    <a:bodyPr/>
                    <a:lstStyle/>
                    <a:p>
                      <a:pPr algn="ctr"/>
                      <a:r>
                        <a:rPr lang="es-CL" dirty="0"/>
                        <a:t>Unidad de la Fe siguiendo la verdad en Amor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L" dirty="0"/>
                        <a:t>Efesios</a:t>
                      </a:r>
                      <a:r>
                        <a:rPr lang="es-CL" baseline="0" dirty="0"/>
                        <a:t> 4:11-16</a:t>
                      </a:r>
                      <a:endParaRPr lang="es-CL" dirty="0"/>
                    </a:p>
                  </a:txBody>
                  <a:tcPr/>
                </a:tc>
                <a:extLst>
                  <a:ext uri="{0D108BD9-81ED-4DB2-BD59-A6C34878D82A}">
                    <a16:rowId xmlns:a16="http://schemas.microsoft.com/office/drawing/2014/main" val="3703916045"/>
                  </a:ext>
                </a:extLst>
              </a:tr>
              <a:tr h="399406">
                <a:tc>
                  <a:txBody>
                    <a:bodyPr/>
                    <a:lstStyle/>
                    <a:p>
                      <a:pPr algn="ctr"/>
                      <a:r>
                        <a:rPr lang="es-CL" dirty="0"/>
                        <a:t>Recibir</a:t>
                      </a:r>
                      <a:r>
                        <a:rPr lang="es-CL" baseline="0" dirty="0"/>
                        <a:t> a hermanos de Iglesias locales </a:t>
                      </a:r>
                      <a:endParaRPr lang="es-CL" dirty="0"/>
                    </a:p>
                  </a:txBody>
                  <a:tcPr/>
                </a:tc>
                <a:tc>
                  <a:txBody>
                    <a:bodyPr/>
                    <a:lstStyle/>
                    <a:p>
                      <a:pPr algn="ctr"/>
                      <a:r>
                        <a:rPr lang="es-CL" dirty="0"/>
                        <a:t>Romanos 16:1-3</a:t>
                      </a:r>
                    </a:p>
                  </a:txBody>
                  <a:tcPr/>
                </a:tc>
                <a:extLst>
                  <a:ext uri="{0D108BD9-81ED-4DB2-BD59-A6C34878D82A}">
                    <a16:rowId xmlns:a16="http://schemas.microsoft.com/office/drawing/2014/main" val="409724921"/>
                  </a:ext>
                </a:extLst>
              </a:tr>
              <a:tr h="399406">
                <a:tc>
                  <a:txBody>
                    <a:bodyPr/>
                    <a:lstStyle/>
                    <a:p>
                      <a:pPr algn="ctr"/>
                      <a:r>
                        <a:rPr lang="es-CL" dirty="0"/>
                        <a:t>Ayuda</a:t>
                      </a:r>
                      <a:r>
                        <a:rPr lang="es-CL" baseline="0" dirty="0"/>
                        <a:t> entre Iglesias</a:t>
                      </a:r>
                      <a:endParaRPr lang="es-CL" dirty="0"/>
                    </a:p>
                  </a:txBody>
                  <a:tcPr/>
                </a:tc>
                <a:tc>
                  <a:txBody>
                    <a:bodyPr/>
                    <a:lstStyle/>
                    <a:p>
                      <a:pPr algn="ctr"/>
                      <a:r>
                        <a:rPr lang="es-CL" dirty="0"/>
                        <a:t>Romanos 15:26</a:t>
                      </a:r>
                    </a:p>
                  </a:txBody>
                  <a:tcPr/>
                </a:tc>
                <a:extLst>
                  <a:ext uri="{0D108BD9-81ED-4DB2-BD59-A6C34878D82A}">
                    <a16:rowId xmlns:a16="http://schemas.microsoft.com/office/drawing/2014/main" val="1613640425"/>
                  </a:ext>
                </a:extLst>
              </a:tr>
              <a:tr h="399406">
                <a:tc>
                  <a:txBody>
                    <a:bodyPr/>
                    <a:lstStyle/>
                    <a:p>
                      <a:pPr algn="ctr"/>
                      <a:r>
                        <a:rPr lang="es-CL" dirty="0"/>
                        <a:t>Cooperación</a:t>
                      </a:r>
                      <a:r>
                        <a:rPr lang="es-CL" baseline="0" dirty="0"/>
                        <a:t> mutua</a:t>
                      </a:r>
                      <a:endParaRPr lang="es-CL" dirty="0"/>
                    </a:p>
                  </a:txBody>
                  <a:tcPr/>
                </a:tc>
                <a:tc>
                  <a:txBody>
                    <a:bodyPr/>
                    <a:lstStyle/>
                    <a:p>
                      <a:pPr algn="ctr"/>
                      <a:r>
                        <a:rPr lang="es-CL" dirty="0"/>
                        <a:t>Colosenses 4:16</a:t>
                      </a:r>
                    </a:p>
                  </a:txBody>
                  <a:tcPr/>
                </a:tc>
                <a:extLst>
                  <a:ext uri="{0D108BD9-81ED-4DB2-BD59-A6C34878D82A}">
                    <a16:rowId xmlns:a16="http://schemas.microsoft.com/office/drawing/2014/main" val="624887467"/>
                  </a:ext>
                </a:extLst>
              </a:tr>
            </a:tbl>
          </a:graphicData>
        </a:graphic>
      </p:graphicFrame>
      <p:sp>
        <p:nvSpPr>
          <p:cNvPr id="7" name="CuadroTexto 6"/>
          <p:cNvSpPr txBox="1"/>
          <p:nvPr/>
        </p:nvSpPr>
        <p:spPr>
          <a:xfrm>
            <a:off x="9348344" y="0"/>
            <a:ext cx="2520280" cy="8125301"/>
          </a:xfrm>
          <a:prstGeom prst="rect">
            <a:avLst/>
          </a:prstGeom>
          <a:noFill/>
        </p:spPr>
        <p:txBody>
          <a:bodyPr wrap="square" rtlCol="0">
            <a:spAutoFit/>
          </a:bodyPr>
          <a:lstStyle/>
          <a:p>
            <a:r>
              <a:rPr lang="es-CL" dirty="0" err="1"/>
              <a:t>Union</a:t>
            </a:r>
            <a:r>
              <a:rPr lang="es-CL" dirty="0"/>
              <a:t> </a:t>
            </a:r>
          </a:p>
          <a:p>
            <a:endParaRPr lang="es-CL" dirty="0"/>
          </a:p>
          <a:p>
            <a:r>
              <a:rPr lang="es-CL" b="1" dirty="0"/>
              <a:t>John </a:t>
            </a:r>
            <a:r>
              <a:rPr lang="es-CL" b="1" dirty="0" err="1"/>
              <a:t>Gresham</a:t>
            </a:r>
            <a:r>
              <a:rPr lang="es-CL" b="1" dirty="0"/>
              <a:t> Machen</a:t>
            </a:r>
          </a:p>
          <a:p>
            <a:r>
              <a:rPr lang="es-CL" dirty="0"/>
              <a:t>A través de los años muchos hombres Reformados han puesto en duda el provecho de disfrutar de estrecha comunión entre metodistas, bautistas, luteranos, etc., que no sostienen el sistema de la doctrina Reformada. </a:t>
            </a:r>
          </a:p>
          <a:p>
            <a:endParaRPr lang="es-CL" dirty="0"/>
          </a:p>
          <a:p>
            <a:r>
              <a:rPr lang="es-CL" dirty="0"/>
              <a:t>“”No, hermanos míos, honestamente no corremos el riesgo de perder nuestra verdadera comunión cristiana con nuestros hermanos de otras comuniones, si nos atenemos a nuestra promesa de ordenación….”</a:t>
            </a:r>
          </a:p>
          <a:p>
            <a:endParaRPr lang="es-CL" dirty="0"/>
          </a:p>
          <a:p>
            <a:r>
              <a:rPr lang="es-CL" dirty="0"/>
              <a:t>Aun Calvino con los luteranos </a:t>
            </a:r>
          </a:p>
        </p:txBody>
      </p:sp>
    </p:spTree>
    <p:extLst>
      <p:ext uri="{BB962C8B-B14F-4D97-AF65-F5344CB8AC3E}">
        <p14:creationId xmlns:p14="http://schemas.microsoft.com/office/powerpoint/2010/main" val="260141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CL" dirty="0"/>
              <a:t>ejemplos</a:t>
            </a:r>
          </a:p>
        </p:txBody>
      </p:sp>
      <p:sp>
        <p:nvSpPr>
          <p:cNvPr id="4" name="Rectángulo 3"/>
          <p:cNvSpPr/>
          <p:nvPr/>
        </p:nvSpPr>
        <p:spPr>
          <a:xfrm>
            <a:off x="2339752" y="1628800"/>
            <a:ext cx="6624736" cy="280831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L" sz="2600" dirty="0">
                <a:solidFill>
                  <a:schemeClr val="tx1"/>
                </a:solidFill>
              </a:rPr>
              <a:t>J. </a:t>
            </a:r>
            <a:r>
              <a:rPr lang="es-CL" sz="2600" dirty="0" err="1">
                <a:solidFill>
                  <a:schemeClr val="tx1"/>
                </a:solidFill>
              </a:rPr>
              <a:t>Gresham</a:t>
            </a:r>
            <a:r>
              <a:rPr lang="es-CL" sz="2600" dirty="0">
                <a:solidFill>
                  <a:schemeClr val="tx1"/>
                </a:solidFill>
              </a:rPr>
              <a:t> Machen predicó en el Instituto Bíblico </a:t>
            </a:r>
            <a:r>
              <a:rPr lang="es-CL" sz="2600" dirty="0" err="1">
                <a:solidFill>
                  <a:schemeClr val="tx1"/>
                </a:solidFill>
              </a:rPr>
              <a:t>Moody</a:t>
            </a:r>
            <a:r>
              <a:rPr lang="es-CL" sz="2600" dirty="0">
                <a:solidFill>
                  <a:schemeClr val="tx1"/>
                </a:solidFill>
              </a:rPr>
              <a:t>,  la Conferencia Bíblica de </a:t>
            </a:r>
            <a:r>
              <a:rPr lang="es-CL" sz="2600" dirty="0" err="1">
                <a:solidFill>
                  <a:schemeClr val="tx1"/>
                </a:solidFill>
              </a:rPr>
              <a:t>Montrose</a:t>
            </a:r>
            <a:r>
              <a:rPr lang="es-CL" sz="2600" dirty="0">
                <a:solidFill>
                  <a:schemeClr val="tx1"/>
                </a:solidFill>
              </a:rPr>
              <a:t>, </a:t>
            </a:r>
            <a:r>
              <a:rPr lang="es-CL" sz="2600" dirty="0" err="1">
                <a:solidFill>
                  <a:schemeClr val="tx1"/>
                </a:solidFill>
              </a:rPr>
              <a:t>Calvary</a:t>
            </a:r>
            <a:r>
              <a:rPr lang="es-CL" sz="2600" dirty="0">
                <a:solidFill>
                  <a:schemeClr val="tx1"/>
                </a:solidFill>
              </a:rPr>
              <a:t> </a:t>
            </a:r>
            <a:r>
              <a:rPr lang="es-CL" sz="2600" dirty="0" err="1">
                <a:solidFill>
                  <a:schemeClr val="tx1"/>
                </a:solidFill>
              </a:rPr>
              <a:t>Baptist</a:t>
            </a:r>
            <a:r>
              <a:rPr lang="es-CL" sz="2600" dirty="0">
                <a:solidFill>
                  <a:schemeClr val="tx1"/>
                </a:solidFill>
              </a:rPr>
              <a:t> </a:t>
            </a:r>
            <a:r>
              <a:rPr lang="es-CL" sz="2600" dirty="0" err="1">
                <a:solidFill>
                  <a:schemeClr val="tx1"/>
                </a:solidFill>
              </a:rPr>
              <a:t>Church</a:t>
            </a:r>
            <a:r>
              <a:rPr lang="es-CL" sz="2600" dirty="0">
                <a:solidFill>
                  <a:schemeClr val="tx1"/>
                </a:solidFill>
              </a:rPr>
              <a:t> en la ciudad de Nueva York , la escuela  Teológica de verano (Winona Lake, IN) , la Alianza de la Biblia,, la Iglesia Evangélica de Irlanda, los fundamentalistas de Filadelfia, etc.</a:t>
            </a:r>
          </a:p>
        </p:txBody>
      </p:sp>
      <p:pic>
        <p:nvPicPr>
          <p:cNvPr id="5124" name="Picture 4" descr="https://opc.org/images/machen_pho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628800"/>
            <a:ext cx="2232248" cy="2808312"/>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2339752" y="4437112"/>
            <a:ext cx="6624736" cy="223224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L" sz="2600" dirty="0">
                <a:solidFill>
                  <a:schemeClr val="tx1"/>
                </a:solidFill>
              </a:rPr>
              <a:t>Juan Calvino, autor de confesiones y catecismos Reformados y el padre espiritual de todas las confesiones presbiterianas, deseaba una unión entre luteranos y calvinistas a pesar de diferencias significativas en cuanto a la Santa Cena.</a:t>
            </a:r>
          </a:p>
        </p:txBody>
      </p:sp>
      <p:pic>
        <p:nvPicPr>
          <p:cNvPr id="5126" name="Picture 6" descr="http://www.bbc.co.uk/staticarchive/c38440705ba5c015eb5009ae7e5cb5e04d33f4a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898" y="4425965"/>
            <a:ext cx="2225854" cy="2243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089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124"/>
                                        </p:tgtEl>
                                        <p:attrNameLst>
                                          <p:attrName>style.visibility</p:attrName>
                                        </p:attrNameLst>
                                      </p:cBhvr>
                                      <p:to>
                                        <p:strVal val="visible"/>
                                      </p:to>
                                    </p:set>
                                    <p:anim calcmode="lin" valueType="num">
                                      <p:cBhvr additive="base">
                                        <p:cTn id="11" dur="500" fill="hold"/>
                                        <p:tgtEl>
                                          <p:spTgt spid="5124"/>
                                        </p:tgtEl>
                                        <p:attrNameLst>
                                          <p:attrName>ppt_x</p:attrName>
                                        </p:attrNameLst>
                                      </p:cBhvr>
                                      <p:tavLst>
                                        <p:tav tm="0">
                                          <p:val>
                                            <p:strVal val="#ppt_x"/>
                                          </p:val>
                                        </p:tav>
                                        <p:tav tm="100000">
                                          <p:val>
                                            <p:strVal val="#ppt_x"/>
                                          </p:val>
                                        </p:tav>
                                      </p:tavLst>
                                    </p:anim>
                                    <p:anim calcmode="lin" valueType="num">
                                      <p:cBhvr additive="base">
                                        <p:cTn id="12"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par>
                                <p:cTn id="18" presetID="16" presetClass="entr" presetSubtype="21" fill="hold" nodeType="withEffect">
                                  <p:stCondLst>
                                    <p:cond delay="0"/>
                                  </p:stCondLst>
                                  <p:childTnLst>
                                    <p:set>
                                      <p:cBhvr>
                                        <p:cTn id="19" dur="1" fill="hold">
                                          <p:stCondLst>
                                            <p:cond delay="0"/>
                                          </p:stCondLst>
                                        </p:cTn>
                                        <p:tgtEl>
                                          <p:spTgt spid="5126"/>
                                        </p:tgtEl>
                                        <p:attrNameLst>
                                          <p:attrName>style.visibility</p:attrName>
                                        </p:attrNameLst>
                                      </p:cBhvr>
                                      <p:to>
                                        <p:strVal val="visible"/>
                                      </p:to>
                                    </p:set>
                                    <p:animEffect transition="in" filter="barn(inVertical)">
                                      <p:cBhvr>
                                        <p:cTn id="20"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CL" dirty="0"/>
              <a:t>¿Cuándo romper la comunión con otra iglesia local?</a:t>
            </a:r>
          </a:p>
        </p:txBody>
      </p:sp>
      <p:sp>
        <p:nvSpPr>
          <p:cNvPr id="4" name="CuadroTexto 3"/>
          <p:cNvSpPr txBox="1"/>
          <p:nvPr/>
        </p:nvSpPr>
        <p:spPr>
          <a:xfrm>
            <a:off x="-2412776" y="2348880"/>
            <a:ext cx="2016224" cy="2308324"/>
          </a:xfrm>
          <a:prstGeom prst="rect">
            <a:avLst/>
          </a:prstGeom>
          <a:noFill/>
        </p:spPr>
        <p:txBody>
          <a:bodyPr wrap="square" rtlCol="0">
            <a:spAutoFit/>
          </a:bodyPr>
          <a:lstStyle/>
          <a:p>
            <a:r>
              <a:rPr lang="es-CL" dirty="0"/>
              <a:t>Base… </a:t>
            </a:r>
          </a:p>
          <a:p>
            <a:r>
              <a:rPr lang="es-CL" dirty="0" err="1"/>
              <a:t>Catolicos</a:t>
            </a:r>
            <a:r>
              <a:rPr lang="es-CL" dirty="0"/>
              <a:t>.. Confesiones …</a:t>
            </a:r>
          </a:p>
          <a:p>
            <a:endParaRPr lang="es-CL" dirty="0"/>
          </a:p>
          <a:p>
            <a:r>
              <a:rPr lang="es-CL" dirty="0"/>
              <a:t>Una sola denominación </a:t>
            </a:r>
          </a:p>
          <a:p>
            <a:r>
              <a:rPr lang="es-CL" dirty="0"/>
              <a:t> </a:t>
            </a:r>
          </a:p>
          <a:p>
            <a:endParaRPr lang="es-CL" dirty="0"/>
          </a:p>
        </p:txBody>
      </p:sp>
      <p:graphicFrame>
        <p:nvGraphicFramePr>
          <p:cNvPr id="5" name="Tabla 4"/>
          <p:cNvGraphicFramePr>
            <a:graphicFrameLocks noGrp="1"/>
          </p:cNvGraphicFramePr>
          <p:nvPr>
            <p:extLst>
              <p:ext uri="{D42A27DB-BD31-4B8C-83A1-F6EECF244321}">
                <p14:modId xmlns:p14="http://schemas.microsoft.com/office/powerpoint/2010/main" val="2031170262"/>
              </p:ext>
            </p:extLst>
          </p:nvPr>
        </p:nvGraphicFramePr>
        <p:xfrm>
          <a:off x="179512" y="1628800"/>
          <a:ext cx="8856984" cy="5040560"/>
        </p:xfrm>
        <a:graphic>
          <a:graphicData uri="http://schemas.openxmlformats.org/drawingml/2006/table">
            <a:tbl>
              <a:tblPr firstRow="1" bandRow="1">
                <a:tableStyleId>{5C22544A-7EE6-4342-B048-85BDC9FD1C3A}</a:tableStyleId>
              </a:tblPr>
              <a:tblGrid>
                <a:gridCol w="6480720">
                  <a:extLst>
                    <a:ext uri="{9D8B030D-6E8A-4147-A177-3AD203B41FA5}">
                      <a16:colId xmlns:a16="http://schemas.microsoft.com/office/drawing/2014/main" val="1362021283"/>
                    </a:ext>
                  </a:extLst>
                </a:gridCol>
                <a:gridCol w="2376264">
                  <a:extLst>
                    <a:ext uri="{9D8B030D-6E8A-4147-A177-3AD203B41FA5}">
                      <a16:colId xmlns:a16="http://schemas.microsoft.com/office/drawing/2014/main" val="3807850396"/>
                    </a:ext>
                  </a:extLst>
                </a:gridCol>
              </a:tblGrid>
              <a:tr h="673662">
                <a:tc>
                  <a:txBody>
                    <a:bodyPr/>
                    <a:lstStyle/>
                    <a:p>
                      <a:pPr algn="ctr"/>
                      <a:r>
                        <a:rPr lang="es-CL" dirty="0"/>
                        <a:t>Causas</a:t>
                      </a:r>
                    </a:p>
                  </a:txBody>
                  <a:tcPr/>
                </a:tc>
                <a:tc>
                  <a:txBody>
                    <a:bodyPr/>
                    <a:lstStyle/>
                    <a:p>
                      <a:pPr algn="ctr"/>
                      <a:r>
                        <a:rPr lang="es-CL" dirty="0"/>
                        <a:t>Base Bíblica </a:t>
                      </a:r>
                    </a:p>
                  </a:txBody>
                  <a:tcPr/>
                </a:tc>
                <a:extLst>
                  <a:ext uri="{0D108BD9-81ED-4DB2-BD59-A6C34878D82A}">
                    <a16:rowId xmlns:a16="http://schemas.microsoft.com/office/drawing/2014/main" val="1844488293"/>
                  </a:ext>
                </a:extLst>
              </a:tr>
              <a:tr h="993958">
                <a:tc>
                  <a:txBody>
                    <a:bodyPr/>
                    <a:lstStyle/>
                    <a:p>
                      <a:pPr algn="ctr"/>
                      <a:r>
                        <a:rPr lang="es-CL" sz="2750" dirty="0"/>
                        <a:t>Cuando se exponga un evangelio diferente</a:t>
                      </a:r>
                    </a:p>
                  </a:txBody>
                  <a:tcPr/>
                </a:tc>
                <a:tc>
                  <a:txBody>
                    <a:bodyPr/>
                    <a:lstStyle/>
                    <a:p>
                      <a:pPr algn="ctr"/>
                      <a:r>
                        <a:rPr lang="es-CL" sz="2750" dirty="0"/>
                        <a:t>Gálatas </a:t>
                      </a:r>
                    </a:p>
                    <a:p>
                      <a:pPr algn="ctr"/>
                      <a:r>
                        <a:rPr lang="es-CL" sz="2750" dirty="0"/>
                        <a:t>1:8-10</a:t>
                      </a:r>
                    </a:p>
                  </a:txBody>
                  <a:tcPr/>
                </a:tc>
                <a:extLst>
                  <a:ext uri="{0D108BD9-81ED-4DB2-BD59-A6C34878D82A}">
                    <a16:rowId xmlns:a16="http://schemas.microsoft.com/office/drawing/2014/main" val="870872246"/>
                  </a:ext>
                </a:extLst>
              </a:tr>
              <a:tr h="1442054">
                <a:tc>
                  <a:txBody>
                    <a:bodyPr/>
                    <a:lstStyle/>
                    <a:p>
                      <a:pPr algn="ctr"/>
                      <a:endParaRPr lang="es-CL" sz="275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s-CL" sz="2750" dirty="0"/>
                        <a:t>De</a:t>
                      </a:r>
                      <a:r>
                        <a:rPr lang="es-CL" sz="2750" baseline="0" dirty="0"/>
                        <a:t> aquellas iglesias que causen divisiones</a:t>
                      </a:r>
                      <a:endParaRPr lang="es-CL" sz="2750" dirty="0"/>
                    </a:p>
                  </a:txBody>
                  <a:tcPr/>
                </a:tc>
                <a:tc>
                  <a:txBody>
                    <a:bodyPr/>
                    <a:lstStyle/>
                    <a:p>
                      <a:pPr algn="ctr"/>
                      <a:r>
                        <a:rPr lang="es-CL" sz="2750" dirty="0"/>
                        <a:t>Romanos 16:17;</a:t>
                      </a:r>
                    </a:p>
                    <a:p>
                      <a:pPr algn="ctr"/>
                      <a:r>
                        <a:rPr lang="es-CL" sz="2750" dirty="0"/>
                        <a:t>Tito 3:10</a:t>
                      </a:r>
                    </a:p>
                  </a:txBody>
                  <a:tcPr/>
                </a:tc>
                <a:extLst>
                  <a:ext uri="{0D108BD9-81ED-4DB2-BD59-A6C34878D82A}">
                    <a16:rowId xmlns:a16="http://schemas.microsoft.com/office/drawing/2014/main" val="3271884583"/>
                  </a:ext>
                </a:extLst>
              </a:tr>
              <a:tr h="936928">
                <a:tc>
                  <a:txBody>
                    <a:bodyPr/>
                    <a:lstStyle/>
                    <a:p>
                      <a:pPr algn="ctr"/>
                      <a:r>
                        <a:rPr lang="es-CL" sz="2750" dirty="0"/>
                        <a:t>Iglesias que promuevan</a:t>
                      </a:r>
                      <a:r>
                        <a:rPr lang="es-CL" sz="2750" baseline="0" dirty="0"/>
                        <a:t> a falsos profetas</a:t>
                      </a:r>
                      <a:endParaRPr lang="es-CL" sz="2750" dirty="0"/>
                    </a:p>
                  </a:txBody>
                  <a:tcPr/>
                </a:tc>
                <a:tc>
                  <a:txBody>
                    <a:bodyPr/>
                    <a:lstStyle/>
                    <a:p>
                      <a:pPr algn="ctr"/>
                      <a:r>
                        <a:rPr lang="es-CL" sz="2750" dirty="0"/>
                        <a:t>1 Juan 4:1-3</a:t>
                      </a:r>
                    </a:p>
                    <a:p>
                      <a:pPr algn="ctr"/>
                      <a:r>
                        <a:rPr lang="es-CL" sz="2400" dirty="0"/>
                        <a:t>2 Timoteo 3:1-5</a:t>
                      </a:r>
                    </a:p>
                  </a:txBody>
                  <a:tcPr/>
                </a:tc>
                <a:extLst>
                  <a:ext uri="{0D108BD9-81ED-4DB2-BD59-A6C34878D82A}">
                    <a16:rowId xmlns:a16="http://schemas.microsoft.com/office/drawing/2014/main" val="51282948"/>
                  </a:ext>
                </a:extLst>
              </a:tr>
              <a:tr h="993958">
                <a:tc>
                  <a:txBody>
                    <a:bodyPr/>
                    <a:lstStyle/>
                    <a:p>
                      <a:pPr algn="ctr"/>
                      <a:r>
                        <a:rPr lang="es-CL" sz="2750" dirty="0"/>
                        <a:t>No</a:t>
                      </a:r>
                      <a:r>
                        <a:rPr lang="es-CL" sz="2750" baseline="0" dirty="0"/>
                        <a:t> recibir a aquellos que no perseveran en la doctrina de Cristo</a:t>
                      </a:r>
                      <a:endParaRPr lang="es-CL" sz="2750" dirty="0"/>
                    </a:p>
                  </a:txBody>
                  <a:tcPr/>
                </a:tc>
                <a:tc>
                  <a:txBody>
                    <a:bodyPr/>
                    <a:lstStyle/>
                    <a:p>
                      <a:pPr algn="ctr"/>
                      <a:r>
                        <a:rPr lang="es-CL" sz="2750" dirty="0"/>
                        <a:t>2 Juan 9-10</a:t>
                      </a:r>
                    </a:p>
                  </a:txBody>
                  <a:tcPr/>
                </a:tc>
                <a:extLst>
                  <a:ext uri="{0D108BD9-81ED-4DB2-BD59-A6C34878D82A}">
                    <a16:rowId xmlns:a16="http://schemas.microsoft.com/office/drawing/2014/main" val="3591698258"/>
                  </a:ext>
                </a:extLst>
              </a:tr>
            </a:tbl>
          </a:graphicData>
        </a:graphic>
      </p:graphicFrame>
      <p:sp>
        <p:nvSpPr>
          <p:cNvPr id="6" name="CuadroTexto 5"/>
          <p:cNvSpPr txBox="1"/>
          <p:nvPr/>
        </p:nvSpPr>
        <p:spPr>
          <a:xfrm>
            <a:off x="9396536" y="1988840"/>
            <a:ext cx="1944216" cy="4524315"/>
          </a:xfrm>
          <a:prstGeom prst="rect">
            <a:avLst/>
          </a:prstGeom>
          <a:noFill/>
        </p:spPr>
        <p:txBody>
          <a:bodyPr wrap="square" rtlCol="0">
            <a:spAutoFit/>
          </a:bodyPr>
          <a:lstStyle/>
          <a:p>
            <a:r>
              <a:rPr lang="es-CL" b="1" dirty="0"/>
              <a:t>2 Co 6:14</a:t>
            </a:r>
            <a:r>
              <a:rPr lang="es-CL" dirty="0"/>
              <a:t>  No os unáis en yugo desigual con los incrédulos; porque ¿qué compañerismo tiene la justicia con la injusticia? ¿Y qué comunión la luz con las tinieblas? </a:t>
            </a:r>
          </a:p>
          <a:p>
            <a:endParaRPr lang="es-CL" dirty="0"/>
          </a:p>
          <a:p>
            <a:r>
              <a:rPr lang="es-CL" dirty="0"/>
              <a:t>Estamos posicionalmente separados</a:t>
            </a:r>
          </a:p>
          <a:p>
            <a:endParaRPr lang="es-CL" dirty="0"/>
          </a:p>
        </p:txBody>
      </p:sp>
    </p:spTree>
    <p:extLst>
      <p:ext uri="{BB962C8B-B14F-4D97-AF65-F5344CB8AC3E}">
        <p14:creationId xmlns:p14="http://schemas.microsoft.com/office/powerpoint/2010/main" val="3068804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adrícula">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uadrícula">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Cuadrícula">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6595</TotalTime>
  <Words>1809</Words>
  <Application>Microsoft Office PowerPoint</Application>
  <PresentationFormat>Presentación en pantalla (4:3)</PresentationFormat>
  <Paragraphs>154</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Calibri</vt:lpstr>
      <vt:lpstr>Franklin Gothic Medium</vt:lpstr>
      <vt:lpstr>Wingdings</vt:lpstr>
      <vt:lpstr>Wingdings 2</vt:lpstr>
      <vt:lpstr>Cuadrícula</vt:lpstr>
      <vt:lpstr>Unidos en cristo </vt:lpstr>
      <vt:lpstr>Recapitulando clase anterior </vt:lpstr>
      <vt:lpstr>Recapitulando clase anterior</vt:lpstr>
      <vt:lpstr>Confesión de fe 1689 cap.26</vt:lpstr>
      <vt:lpstr>Iglesias locales imperfectas</vt:lpstr>
      <vt:lpstr>¿Cristo vino por una denominación?</vt:lpstr>
      <vt:lpstr>Relaciones fraternales</vt:lpstr>
      <vt:lpstr>ejemplos</vt:lpstr>
      <vt:lpstr>¿Cuándo romper la comunión con otra iglesia local?</vt:lpstr>
      <vt:lpstr>Algunos ejemplos </vt:lpstr>
      <vt:lpstr>Algunos ejemplos </vt:lpstr>
      <vt:lpstr>Parámetros de comunión fraternales</vt:lpstr>
      <vt:lpstr>Consejo e independencia entre iglesias locales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Atributos de dios   dios es amor</dc:title>
  <dc:creator>chuly</dc:creator>
  <cp:lastModifiedBy>Pablo</cp:lastModifiedBy>
  <cp:revision>601</cp:revision>
  <dcterms:created xsi:type="dcterms:W3CDTF">2015-12-18T23:23:47Z</dcterms:created>
  <dcterms:modified xsi:type="dcterms:W3CDTF">2016-10-16T12:11:20Z</dcterms:modified>
</cp:coreProperties>
</file>